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683" r:id="rId3"/>
    <p:sldId id="261" r:id="rId4"/>
    <p:sldId id="689" r:id="rId5"/>
    <p:sldId id="690" r:id="rId6"/>
    <p:sldId id="707" r:id="rId7"/>
    <p:sldId id="696" r:id="rId8"/>
    <p:sldId id="694" r:id="rId9"/>
    <p:sldId id="695" r:id="rId10"/>
    <p:sldId id="355" r:id="rId11"/>
    <p:sldId id="357" r:id="rId12"/>
    <p:sldId id="362" r:id="rId13"/>
    <p:sldId id="276" r:id="rId14"/>
    <p:sldId id="451" r:id="rId15"/>
    <p:sldId id="358" r:id="rId16"/>
    <p:sldId id="359" r:id="rId17"/>
    <p:sldId id="441" r:id="rId18"/>
    <p:sldId id="681" r:id="rId19"/>
    <p:sldId id="693" r:id="rId20"/>
    <p:sldId id="706" r:id="rId21"/>
    <p:sldId id="354" r:id="rId22"/>
    <p:sldId id="708" r:id="rId23"/>
    <p:sldId id="705" r:id="rId24"/>
    <p:sldId id="702" r:id="rId25"/>
    <p:sldId id="703" r:id="rId26"/>
    <p:sldId id="704" r:id="rId27"/>
    <p:sldId id="496" r:id="rId28"/>
    <p:sldId id="498" r:id="rId29"/>
    <p:sldId id="497" r:id="rId30"/>
    <p:sldId id="528" r:id="rId31"/>
    <p:sldId id="532" r:id="rId32"/>
    <p:sldId id="529" r:id="rId33"/>
    <p:sldId id="697" r:id="rId34"/>
    <p:sldId id="698" r:id="rId35"/>
    <p:sldId id="520" r:id="rId36"/>
    <p:sldId id="395" r:id="rId37"/>
    <p:sldId id="399" r:id="rId38"/>
    <p:sldId id="280" r:id="rId39"/>
    <p:sldId id="682" r:id="rId40"/>
    <p:sldId id="541" r:id="rId41"/>
    <p:sldId id="554" r:id="rId42"/>
    <p:sldId id="709" r:id="rId43"/>
    <p:sldId id="616" r:id="rId44"/>
    <p:sldId id="398" r:id="rId45"/>
    <p:sldId id="400" r:id="rId46"/>
    <p:sldId id="530" r:id="rId47"/>
    <p:sldId id="531" r:id="rId48"/>
    <p:sldId id="573" r:id="rId49"/>
    <p:sldId id="581" r:id="rId50"/>
    <p:sldId id="584" r:id="rId51"/>
    <p:sldId id="527" r:id="rId52"/>
    <p:sldId id="446" r:id="rId53"/>
    <p:sldId id="710"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Overview" id="{7068A91F-D205-4F44-94BF-3A655D0A7341}">
          <p14:sldIdLst>
            <p14:sldId id="256"/>
            <p14:sldId id="683"/>
            <p14:sldId id="261"/>
            <p14:sldId id="689"/>
            <p14:sldId id="690"/>
            <p14:sldId id="707"/>
            <p14:sldId id="696"/>
            <p14:sldId id="694"/>
            <p14:sldId id="695"/>
            <p14:sldId id="355"/>
            <p14:sldId id="357"/>
            <p14:sldId id="362"/>
            <p14:sldId id="276"/>
            <p14:sldId id="451"/>
            <p14:sldId id="358"/>
            <p14:sldId id="359"/>
            <p14:sldId id="441"/>
            <p14:sldId id="681"/>
            <p14:sldId id="693"/>
            <p14:sldId id="706"/>
          </p14:sldIdLst>
        </p14:section>
        <p14:section name="Inception" id="{A150B449-28F4-2148-AAA3-243910571AB1}">
          <p14:sldIdLst>
            <p14:sldId id="354"/>
            <p14:sldId id="708"/>
            <p14:sldId id="705"/>
            <p14:sldId id="702"/>
            <p14:sldId id="703"/>
            <p14:sldId id="704"/>
            <p14:sldId id="496"/>
            <p14:sldId id="498"/>
            <p14:sldId id="497"/>
            <p14:sldId id="528"/>
            <p14:sldId id="532"/>
            <p14:sldId id="529"/>
            <p14:sldId id="697"/>
            <p14:sldId id="698"/>
            <p14:sldId id="520"/>
            <p14:sldId id="395"/>
            <p14:sldId id="399"/>
            <p14:sldId id="280"/>
            <p14:sldId id="682"/>
            <p14:sldId id="541"/>
            <p14:sldId id="554"/>
            <p14:sldId id="709"/>
            <p14:sldId id="616"/>
            <p14:sldId id="398"/>
            <p14:sldId id="400"/>
            <p14:sldId id="530"/>
            <p14:sldId id="531"/>
            <p14:sldId id="573"/>
            <p14:sldId id="581"/>
            <p14:sldId id="584"/>
            <p14:sldId id="527"/>
            <p14:sldId id="446"/>
            <p14:sldId id="71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7FB53D"/>
    <a:srgbClr val="FE982F"/>
    <a:srgbClr val="FE8000"/>
    <a:srgbClr val="584780"/>
    <a:srgbClr val="FFFFFF"/>
    <a:srgbClr val="333333"/>
    <a:srgbClr val="191919"/>
    <a:srgbClr val="CCCCCC"/>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85" autoAdjust="0"/>
    <p:restoredTop sz="91594" autoAdjust="0"/>
  </p:normalViewPr>
  <p:slideViewPr>
    <p:cSldViewPr snapToGrid="0" snapToObjects="1">
      <p:cViewPr>
        <p:scale>
          <a:sx n="130" d="100"/>
          <a:sy n="130" d="100"/>
        </p:scale>
        <p:origin x="-8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274D5F-144D-C940-B48D-A3CDCDF67EC2}" type="datetimeFigureOut">
              <a:rPr lang="en-US" smtClean="0"/>
              <a:t>10/12/12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D2418-3150-184D-9AD3-FD8667DF6C50}" type="slidenum">
              <a:rPr lang="en-US" smtClean="0"/>
              <a:t>‹#›</a:t>
            </a:fld>
            <a:endParaRPr lang="en-US"/>
          </a:p>
        </p:txBody>
      </p:sp>
    </p:spTree>
    <p:extLst>
      <p:ext uri="{BB962C8B-B14F-4D97-AF65-F5344CB8AC3E}">
        <p14:creationId xmlns:p14="http://schemas.microsoft.com/office/powerpoint/2010/main" val="2066024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7AF76-3483-7C4A-974C-46472C33BB63}" type="datetimeFigureOut">
              <a:rPr lang="en-US" smtClean="0"/>
              <a:t>10/12/12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1133F3-77F4-D646-89DF-60AFD5E8DFDC}" type="slidenum">
              <a:rPr lang="en-US" smtClean="0"/>
              <a:t>‹#›</a:t>
            </a:fld>
            <a:endParaRPr lang="en-US"/>
          </a:p>
        </p:txBody>
      </p:sp>
    </p:spTree>
    <p:extLst>
      <p:ext uri="{BB962C8B-B14F-4D97-AF65-F5344CB8AC3E}">
        <p14:creationId xmlns:p14="http://schemas.microsoft.com/office/powerpoint/2010/main" val="41480557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ww.satisfice.com/blog/archives/605"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xprogramming.com/articles/expcardconversationconfirmation/" TargetMode="External"/><Relationship Id="rId4" Type="http://schemas.openxmlformats.org/officeDocument/2006/relationships/hyperlink" Target="http://xp123.com/xplor/xp0308/"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blogs.agilefaqs.com/2011/02/01/inverting-the-testing-pyramid/" TargetMode="External"/><Relationship Id="rId4" Type="http://schemas.openxmlformats.org/officeDocument/2006/relationships/hyperlink" Target="http://watirmelon.com/tag/software-testing-pyramid/" TargetMode="External"/><Relationship Id="rId5" Type="http://schemas.openxmlformats.org/officeDocument/2006/relationships/hyperlink" Target="http://fabiopereira.me/blog/2011/12/08/javascript-as-a-first-class-language/" TargetMode="External"/><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04800" indent="-304800">
              <a:spcBef>
                <a:spcPct val="0"/>
              </a:spcBef>
              <a:defRPr/>
            </a:pPr>
            <a:r>
              <a:rPr lang="en-US" dirty="0" smtClean="0"/>
              <a:t>Who are you?</a:t>
            </a:r>
          </a:p>
          <a:p>
            <a:pPr marL="304800" indent="-304800">
              <a:spcBef>
                <a:spcPts val="703"/>
              </a:spcBef>
              <a:defRPr/>
            </a:pPr>
            <a:r>
              <a:rPr lang="en-US" dirty="0" smtClean="0"/>
              <a:t>What do you do?</a:t>
            </a:r>
          </a:p>
          <a:p>
            <a:pPr marL="304800" marR="0" lvl="1" indent="-304800" algn="l" defTabSz="457200" rtl="0" eaLnBrk="1" fontAlgn="auto" latinLnBrk="0" hangingPunct="1">
              <a:lnSpc>
                <a:spcPct val="100000"/>
              </a:lnSpc>
              <a:spcBef>
                <a:spcPts val="703"/>
              </a:spcBef>
              <a:spcAft>
                <a:spcPts val="0"/>
              </a:spcAft>
              <a:buClrTx/>
              <a:buSzTx/>
              <a:buFontTx/>
              <a:buNone/>
              <a:tabLst/>
              <a:defRPr/>
            </a:pPr>
            <a:r>
              <a:rPr lang="en-US" dirty="0" smtClean="0"/>
              <a:t>Two truths and a lie (</a:t>
            </a:r>
            <a:r>
              <a:rPr lang="en-GB" sz="1600" dirty="0" smtClean="0">
                <a:latin typeface="Calibri" charset="0"/>
                <a:ea typeface="ＭＳ Ｐゴシック" charset="0"/>
              </a:rPr>
              <a:t>I work in GE,I am a </a:t>
            </a:r>
            <a:r>
              <a:rPr lang="en-GB" sz="1600" dirty="0" err="1" smtClean="0">
                <a:latin typeface="Calibri" charset="0"/>
                <a:ea typeface="ＭＳ Ｐゴシック" charset="0"/>
              </a:rPr>
              <a:t>tester,I</a:t>
            </a:r>
            <a:r>
              <a:rPr lang="en-GB" sz="1600" dirty="0" smtClean="0">
                <a:latin typeface="Calibri" charset="0"/>
                <a:ea typeface="ＭＳ Ｐゴシック" charset="0"/>
              </a:rPr>
              <a:t> am from the moon)</a:t>
            </a:r>
            <a:endParaRPr lang="en-US" dirty="0" smtClean="0"/>
          </a:p>
          <a:p>
            <a:pPr eaLnBrk="1" hangingPunct="1">
              <a:buClr>
                <a:srgbClr val="510383"/>
              </a:buClr>
            </a:pPr>
            <a:r>
              <a:rPr lang="en-GB" sz="1800" dirty="0" smtClean="0">
                <a:latin typeface="Calibri" charset="0"/>
                <a:ea typeface="ＭＳ Ｐゴシック" charset="0"/>
              </a:rPr>
              <a:t>Most inspiring movie and why?</a:t>
            </a:r>
          </a:p>
          <a:p>
            <a:pPr eaLnBrk="1" hangingPunct="1">
              <a:buClr>
                <a:srgbClr val="510383"/>
              </a:buClr>
            </a:pPr>
            <a:r>
              <a:rPr lang="en-GB" sz="1800" dirty="0" smtClean="0">
                <a:latin typeface="Calibri" charset="0"/>
                <a:ea typeface="ＭＳ Ｐゴシック" charset="0"/>
              </a:rPr>
              <a:t>Favourite Holiday destination?</a:t>
            </a:r>
          </a:p>
          <a:p>
            <a:pPr eaLnBrk="1" hangingPunct="1">
              <a:buClr>
                <a:srgbClr val="510383"/>
              </a:buClr>
            </a:pPr>
            <a:r>
              <a:rPr lang="en-GB" sz="1800" dirty="0" smtClean="0">
                <a:latin typeface="Calibri" charset="0"/>
                <a:ea typeface="ＭＳ Ｐゴシック" charset="0"/>
              </a:rPr>
              <a:t>What do you want to get out of the Agile QA course?</a:t>
            </a:r>
            <a:r>
              <a:rPr lang="en-GB" sz="1800" baseline="0" dirty="0" smtClean="0">
                <a:latin typeface="Calibri" charset="0"/>
                <a:ea typeface="ＭＳ Ｐゴシック" charset="0"/>
              </a:rPr>
              <a:t> (</a:t>
            </a:r>
            <a:r>
              <a:rPr lang="en-GB" sz="1600" dirty="0" smtClean="0">
                <a:latin typeface="Calibri" charset="0"/>
                <a:ea typeface="ＭＳ Ｐゴシック" charset="0"/>
              </a:rPr>
              <a:t>“I want to know how we can build a world-class Agile testing process”)</a:t>
            </a:r>
          </a:p>
          <a:p>
            <a:pPr eaLnBrk="1" hangingPunct="1">
              <a:buClr>
                <a:srgbClr val="510383"/>
              </a:buClr>
            </a:pPr>
            <a:r>
              <a:rPr lang="en-GB" sz="1800" dirty="0" smtClean="0">
                <a:latin typeface="Calibri" charset="0"/>
                <a:ea typeface="ＭＳ Ｐゴシック" charset="0"/>
              </a:rPr>
              <a:t>What</a:t>
            </a:r>
            <a:r>
              <a:rPr lang="en-GB" sz="1800" baseline="0" dirty="0" smtClean="0">
                <a:latin typeface="Calibri" charset="0"/>
                <a:ea typeface="ＭＳ Ｐゴシック" charset="0"/>
              </a:rPr>
              <a:t> </a:t>
            </a:r>
            <a:r>
              <a:rPr lang="en-GB" sz="1800" dirty="0" smtClean="0">
                <a:latin typeface="Calibri" charset="0"/>
                <a:ea typeface="ＭＳ Ｐゴシック" charset="0"/>
              </a:rPr>
              <a:t>concerns you may have about the training</a:t>
            </a:r>
            <a:r>
              <a:rPr lang="en-GB" sz="1800" baseline="0" dirty="0" smtClean="0">
                <a:latin typeface="Calibri" charset="0"/>
                <a:ea typeface="ＭＳ Ｐゴシック" charset="0"/>
              </a:rPr>
              <a:t> (</a:t>
            </a:r>
            <a:r>
              <a:rPr lang="en-GB" sz="1600" dirty="0" smtClean="0">
                <a:latin typeface="Calibri" charset="0"/>
                <a:ea typeface="ＭＳ Ｐゴシック" charset="0"/>
              </a:rPr>
              <a:t>“Three days is a small amount of time, can we really do anything successful in this time?”)</a:t>
            </a:r>
          </a:p>
          <a:p>
            <a:pPr eaLnBrk="1" hangingPunct="1">
              <a:buClr>
                <a:srgbClr val="510383"/>
              </a:buClr>
            </a:pPr>
            <a:r>
              <a:rPr lang="en-GB" sz="1800" dirty="0" smtClean="0">
                <a:latin typeface="Calibri" charset="0"/>
                <a:ea typeface="ＭＳ Ｐゴシック" charset="0"/>
              </a:rPr>
              <a:t>Three words that describe you</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E07EA33-3176-1746-8E4D-64F50ED202CE}"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interacts</a:t>
            </a:r>
            <a:r>
              <a:rPr lang="en-US" baseline="0" dirty="0" smtClean="0"/>
              <a:t> with everyone and is vital</a:t>
            </a:r>
          </a:p>
          <a:p>
            <a:endParaRPr lang="en-US" baseline="0" dirty="0" smtClean="0"/>
          </a:p>
          <a:p>
            <a:r>
              <a:rPr lang="en-US" baseline="0" dirty="0" smtClean="0"/>
              <a:t>Who would QA pair with and in what activities?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12</a:t>
            </a:fld>
            <a:endParaRPr lang="en-US"/>
          </a:p>
        </p:txBody>
      </p:sp>
    </p:spTree>
    <p:extLst>
      <p:ext uri="{BB962C8B-B14F-4D97-AF65-F5344CB8AC3E}">
        <p14:creationId xmlns:p14="http://schemas.microsoft.com/office/powerpoint/2010/main" val="2300324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There</a:t>
            </a:r>
            <a:r>
              <a:rPr lang="en-US" baseline="0" dirty="0" smtClean="0">
                <a:solidFill>
                  <a:srgbClr val="000000"/>
                </a:solidFill>
                <a:latin typeface="Arial" charset="0"/>
                <a:cs typeface="Arial" charset="0"/>
                <a:sym typeface="Arial" charset="0"/>
              </a:rPr>
              <a:t> are a variety of Agile practices (and some principles hiding in this slide too!) that can be applied at different levels of scope</a:t>
            </a:r>
          </a:p>
          <a:p>
            <a:pPr eaLnBrk="1" hangingPunct="1"/>
            <a:endParaRPr lang="en-US" baseline="0" dirty="0" smtClean="0">
              <a:solidFill>
                <a:srgbClr val="000000"/>
              </a:solidFill>
              <a:latin typeface="Arial" charset="0"/>
              <a:cs typeface="Arial" charset="0"/>
              <a:sym typeface="Arial" charset="0"/>
            </a:endParaRPr>
          </a:p>
          <a:p>
            <a:pPr eaLnBrk="1" hangingPunct="1">
              <a:buFontTx/>
              <a:buChar char="-"/>
            </a:pPr>
            <a:r>
              <a:rPr lang="en-US" baseline="0" dirty="0" smtClean="0">
                <a:solidFill>
                  <a:srgbClr val="000000"/>
                </a:solidFill>
                <a:latin typeface="Arial" charset="0"/>
                <a:cs typeface="Arial" charset="0"/>
                <a:sym typeface="Arial" charset="0"/>
              </a:rPr>
              <a:t>Individual</a:t>
            </a:r>
          </a:p>
          <a:p>
            <a:pPr eaLnBrk="1" hangingPunct="1">
              <a:buFontTx/>
              <a:buChar char="-"/>
            </a:pPr>
            <a:r>
              <a:rPr lang="en-US" baseline="0" dirty="0" smtClean="0">
                <a:solidFill>
                  <a:srgbClr val="000000"/>
                </a:solidFill>
                <a:latin typeface="Arial" charset="0"/>
                <a:cs typeface="Arial" charset="0"/>
                <a:sym typeface="Arial" charset="0"/>
              </a:rPr>
              <a:t> Team</a:t>
            </a:r>
          </a:p>
          <a:p>
            <a:pPr eaLnBrk="1" hangingPunct="1">
              <a:buFontTx/>
              <a:buChar char="-"/>
            </a:pPr>
            <a:r>
              <a:rPr lang="en-US" baseline="0" dirty="0" smtClean="0">
                <a:solidFill>
                  <a:srgbClr val="000000"/>
                </a:solidFill>
                <a:latin typeface="Arial" charset="0"/>
                <a:cs typeface="Arial" charset="0"/>
                <a:sym typeface="Arial" charset="0"/>
              </a:rPr>
              <a:t> Organizational</a:t>
            </a:r>
          </a:p>
          <a:p>
            <a:pPr eaLnBrk="1" hangingPunct="1">
              <a:buFontTx/>
              <a:buChar char="-"/>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E3ED551-2A37-2444-BFE7-6F8A46354FD8}" type="slidenum">
              <a:rPr lang="en-AU"/>
              <a:pPr eaLnBrk="1" hangingPunct="1"/>
              <a:t>14</a:t>
            </a:fld>
            <a:endParaRPr lang="en-AU"/>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There are a number of Agile development practices that directly impact the quality of the code that is developed and the impact that testers can have on quality</a:t>
            </a:r>
          </a:p>
          <a:p>
            <a:pPr eaLnBrk="1" hangingPunct="1"/>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endParaRPr lang="en-US" i="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p>
          <a:p>
            <a:endParaRPr lang="en-US" i="0" baseline="0" dirty="0" smtClean="0">
              <a:solidFill>
                <a:srgbClr val="000000"/>
              </a:solidFill>
              <a:latin typeface="Trebuchet MS" charset="0"/>
              <a:cs typeface="Trebuchet MS" charset="0"/>
              <a:sym typeface="Trebuchet MS" charset="0"/>
            </a:endParaRPr>
          </a:p>
          <a:p>
            <a:r>
              <a:rPr lang="en-US" i="0" baseline="0" dirty="0" smtClean="0">
                <a:solidFill>
                  <a:srgbClr val="000000"/>
                </a:solidFill>
                <a:latin typeface="Trebuchet MS" charset="0"/>
                <a:cs typeface="Trebuchet MS" charset="0"/>
                <a:sym typeface="Trebuchet MS" charset="0"/>
              </a:rPr>
              <a:t>***</a:t>
            </a:r>
          </a:p>
          <a:p>
            <a:r>
              <a:rPr lang="en-US" i="0" baseline="0" dirty="0" smtClean="0">
                <a:solidFill>
                  <a:srgbClr val="000000"/>
                </a:solidFill>
                <a:latin typeface="Trebuchet MS" charset="0"/>
                <a:cs typeface="Trebuchet MS" charset="0"/>
                <a:sym typeface="Trebuchet MS" charset="0"/>
              </a:rPr>
              <a:t>INFORMING</a:t>
            </a:r>
          </a:p>
          <a:p>
            <a:r>
              <a:rPr lang="en-US" i="0" baseline="0" dirty="0" smtClean="0">
                <a:solidFill>
                  <a:srgbClr val="000000"/>
                </a:solidFill>
                <a:latin typeface="Trebuchet MS" charset="0"/>
                <a:cs typeface="Trebuchet MS" charset="0"/>
                <a:sym typeface="Trebuchet MS" charset="0"/>
              </a:rPr>
              <a:t>Includes providing an objective fact-based descriptive understanding of quality, not judgment. From James Bach’s blog (</a:t>
            </a:r>
            <a:r>
              <a:rPr lang="en-US" sz="1200" u="sng" kern="1200" dirty="0" smtClean="0">
                <a:solidFill>
                  <a:schemeClr val="tx1"/>
                </a:solidFill>
                <a:latin typeface="Gill Sans" charset="0"/>
                <a:ea typeface="ＭＳ Ｐゴシック" charset="0"/>
                <a:cs typeface="+mn-cs"/>
                <a:hlinkClick r:id="rId3"/>
              </a:rPr>
              <a:t>http://www.satisfice.com</a:t>
            </a:r>
            <a:r>
              <a:rPr lang="en-US" sz="1200" u="sng" kern="1200" smtClean="0">
                <a:solidFill>
                  <a:schemeClr val="tx1"/>
                </a:solidFill>
                <a:latin typeface="Gill Sans" charset="0"/>
                <a:ea typeface="ＭＳ Ｐゴシック" charset="0"/>
                <a:cs typeface="+mn-cs"/>
                <a:hlinkClick r:id="rId3"/>
              </a:rPr>
              <a:t>/blog/archives/605</a:t>
            </a:r>
            <a:r>
              <a:rPr lang="en-US" sz="1200" u="sng" kern="1200" smtClean="0">
                <a:solidFill>
                  <a:schemeClr val="tx1"/>
                </a:solidFill>
                <a:latin typeface="Gill Sans" charset="0"/>
                <a:ea typeface="ＭＳ Ｐゴシック" charset="0"/>
                <a:cs typeface="+mn-cs"/>
              </a:rPr>
              <a:t>):</a:t>
            </a:r>
            <a:endParaRPr lang="en-US" i="0" baseline="0" dirty="0" smtClean="0">
              <a:solidFill>
                <a:srgbClr val="000000"/>
              </a:solidFill>
              <a:latin typeface="Trebuchet MS" charset="0"/>
              <a:cs typeface="Trebuchet MS" charset="0"/>
              <a:sym typeface="Trebuchet MS" charset="0"/>
            </a:endParaRPr>
          </a:p>
          <a:p>
            <a:endParaRPr lang="en-US" i="0" baseline="0" dirty="0" smtClean="0">
              <a:solidFill>
                <a:srgbClr val="000000"/>
              </a:solidFill>
              <a:latin typeface="Trebuchet MS" charset="0"/>
              <a:cs typeface="Trebuchet MS" charset="0"/>
              <a:sym typeface="Trebuchet MS" charset="0"/>
            </a:endParaRPr>
          </a:p>
          <a:p>
            <a:r>
              <a:rPr lang="en-US" sz="1200" kern="1200" dirty="0" smtClean="0">
                <a:solidFill>
                  <a:schemeClr val="tx1"/>
                </a:solidFill>
                <a:latin typeface="Gill Sans" charset="0"/>
                <a:ea typeface="ＭＳ Ｐゴシック" charset="0"/>
                <a:cs typeface="+mn-cs"/>
              </a:rPr>
              <a:t>Bottom line is this: They both criticize the product pretty strongly, but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insulted the developer as well. That’s the spectacular wipeout.</a:t>
            </a:r>
          </a:p>
          <a:p>
            <a:r>
              <a:rPr lang="en-US" sz="1200" kern="1200" dirty="0" smtClean="0">
                <a:solidFill>
                  <a:schemeClr val="tx1"/>
                </a:solidFill>
                <a:latin typeface="Gill Sans" charset="0"/>
                <a:ea typeface="ＭＳ Ｐゴシック" charset="0"/>
                <a:cs typeface="+mn-cs"/>
              </a:rPr>
              <a:t>...</a:t>
            </a:r>
          </a:p>
          <a:p>
            <a:r>
              <a:rPr lang="en-US" sz="1200" kern="1200" dirty="0" smtClean="0">
                <a:solidFill>
                  <a:schemeClr val="tx1"/>
                </a:solidFill>
                <a:latin typeface="Gill Sans" charset="0"/>
                <a:ea typeface="ＭＳ Ｐゴシック" charset="0"/>
                <a:cs typeface="+mn-cs"/>
              </a:rPr>
              <a:t>The reason why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was the goat, while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was the pet, is that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did not impose their own standard of quality onto the product. They did not make a quality judgment. They made descriptive statements about the product. Calling it unstable, for instance, is not to say it’s a bad product.</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And I think that is a good takeaway for any tester. There is no benefit to being combative in your findings - all you do is annoy developers/designers and introduce tension into teams. Spouting lines like "Like a race car leaking oil" and "this level of testing is not worthy of our effort" make the team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look petty and unwilling to work together.</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The other team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spent time with the developer to learn the expected level of quality in the product, to learn where they should focus their efforts and how it had been previously performing (as he was also acting as the end user). This level of 'research' is a valuable exercise as you not only pick up an deeper understanding of the product but you also build a rapport with developers. You can achieve this through pairing but you can also just grab a developer and chat. The scoring approach counted Developer Relations in this game but that's kind of how it works on projects too. Collaboration = win.</a:t>
            </a:r>
          </a:p>
          <a:p>
            <a:endParaRPr lang="en-US" i="0" baseline="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three-four and discuss</a:t>
            </a:r>
          </a:p>
          <a:p>
            <a:r>
              <a:rPr lang="en-US" baseline="0" dirty="0" smtClean="0"/>
              <a:t>Share your answers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17</a:t>
            </a:fld>
            <a:endParaRPr lang="en-US"/>
          </a:p>
        </p:txBody>
      </p:sp>
    </p:spTree>
    <p:extLst>
      <p:ext uri="{BB962C8B-B14F-4D97-AF65-F5344CB8AC3E}">
        <p14:creationId xmlns:p14="http://schemas.microsoft.com/office/powerpoint/2010/main" val="3034026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p:spPr>
        <p:txBody>
          <a:bodyPr/>
          <a:lstStyle/>
          <a:p>
            <a:pPr>
              <a:buFont typeface="Arial" pitchFamily="34" charset="0"/>
              <a:buNone/>
            </a:pPr>
            <a:r>
              <a:rPr lang="en-US" dirty="0" smtClean="0">
                <a:latin typeface="Arial" pitchFamily="34" charset="0"/>
              </a:rPr>
              <a:t>Discussion time……</a:t>
            </a:r>
          </a:p>
          <a:p>
            <a:pPr>
              <a:buFont typeface="Arial" pitchFamily="34" charset="0"/>
              <a:buNone/>
            </a:pPr>
            <a:endParaRPr lang="en-US" dirty="0" smtClean="0">
              <a:latin typeface="Arial" pitchFamily="34" charset="0"/>
            </a:endParaRPr>
          </a:p>
          <a:p>
            <a:pPr>
              <a:buFont typeface="Arial" pitchFamily="34" charset="0"/>
              <a:buChar char="•"/>
            </a:pPr>
            <a:r>
              <a:rPr lang="en-US" dirty="0" smtClean="0">
                <a:latin typeface="Arial" pitchFamily="34" charset="0"/>
              </a:rPr>
              <a:t>Are</a:t>
            </a:r>
            <a:r>
              <a:rPr lang="en-US" baseline="0" dirty="0" smtClean="0">
                <a:latin typeface="Arial" pitchFamily="34" charset="0"/>
              </a:rPr>
              <a:t> these rights representative of how you work as a tester today?  </a:t>
            </a:r>
          </a:p>
          <a:p>
            <a:pPr>
              <a:buFont typeface="Arial" pitchFamily="34" charset="0"/>
              <a:buChar char="•"/>
            </a:pPr>
            <a:r>
              <a:rPr lang="en-US" baseline="0" dirty="0" smtClean="0">
                <a:latin typeface="Arial" pitchFamily="34" charset="0"/>
              </a:rPr>
              <a:t>Do you get access to the customer(s) or their proxies to ask questions?</a:t>
            </a:r>
          </a:p>
          <a:p>
            <a:pPr>
              <a:buFont typeface="Arial" pitchFamily="34" charset="0"/>
              <a:buChar char="•"/>
            </a:pPr>
            <a:r>
              <a:rPr lang="en-US" baseline="0" dirty="0" smtClean="0">
                <a:latin typeface="Arial" pitchFamily="34" charset="0"/>
              </a:rPr>
              <a:t>Can you ask the developers for help in testing parts of the application?</a:t>
            </a:r>
          </a:p>
          <a:p>
            <a:pPr>
              <a:buFont typeface="Arial" pitchFamily="34" charset="0"/>
              <a:buChar char="•"/>
            </a:pPr>
            <a:r>
              <a:rPr lang="en-US" baseline="0" dirty="0" smtClean="0">
                <a:latin typeface="Arial" pitchFamily="34" charset="0"/>
              </a:rPr>
              <a:t>Do you feel you have good tool support in the testing you do, or are you aware of considerably more effective tools you could use if they were available to you?</a:t>
            </a:r>
          </a:p>
          <a:p>
            <a:pPr>
              <a:buFont typeface="Arial" pitchFamily="34" charset="0"/>
              <a:buNone/>
            </a:pPr>
            <a:r>
              <a:rPr lang="en-US" baseline="0" dirty="0" smtClean="0">
                <a:latin typeface="Arial" pitchFamily="34" charset="0"/>
              </a:rPr>
              <a:t>[CLICK]</a:t>
            </a:r>
          </a:p>
          <a:p>
            <a:pPr>
              <a:buFont typeface="Arial" pitchFamily="34" charset="0"/>
              <a:buChar char="•"/>
            </a:pPr>
            <a:r>
              <a:rPr lang="en-US" baseline="0" dirty="0" smtClean="0">
                <a:latin typeface="Arial" pitchFamily="34" charset="0"/>
              </a:rPr>
              <a:t>Do you have the ability to suggest or challenge requirements.  Should you?</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B15343F4-3819-4B8F-A35F-59F5994ADF5F}" type="slidenum">
              <a:rPr lang="en-US" smtClean="0"/>
              <a:pPr>
                <a:defRPr/>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83EDAD02-5CF0-4535-AF21-7D1617EF399C}" type="slidenum">
              <a:rPr lang="en-GB" smtClean="0"/>
              <a:pPr/>
              <a:t>22</a:t>
            </a:fld>
            <a:endParaRPr lang="en-GB"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buFont typeface="Arial" pitchFamily="34" charset="0"/>
              <a:buChar char="•"/>
            </a:pPr>
            <a:r>
              <a:rPr lang="en-US" dirty="0" smtClean="0"/>
              <a:t>Problem of folks</a:t>
            </a:r>
            <a:r>
              <a:rPr lang="en-US" baseline="0" dirty="0" smtClean="0"/>
              <a:t> all thinking they are in agreement to what the problem is, </a:t>
            </a:r>
          </a:p>
          <a:p>
            <a:pPr eaLnBrk="1" hangingPunct="1">
              <a:buFont typeface="Arial" pitchFamily="34" charset="0"/>
              <a:buChar char="•"/>
            </a:pPr>
            <a:r>
              <a:rPr lang="en-US" baseline="0" dirty="0" smtClean="0"/>
              <a:t>what the vision is, </a:t>
            </a:r>
          </a:p>
          <a:p>
            <a:pPr eaLnBrk="1" hangingPunct="1">
              <a:buFont typeface="Arial" pitchFamily="34" charset="0"/>
              <a:buChar char="•"/>
            </a:pPr>
            <a:r>
              <a:rPr lang="en-US" baseline="0" dirty="0" smtClean="0"/>
              <a:t>what the solution looks like, etc.  </a:t>
            </a:r>
          </a:p>
          <a:p>
            <a:pPr eaLnBrk="1" hangingPunct="1">
              <a:buFont typeface="Arial" pitchFamily="34" charset="0"/>
              <a:buChar char="•"/>
            </a:pPr>
            <a:r>
              <a:rPr lang="en-US" baseline="0" dirty="0" smtClean="0"/>
              <a:t>IT has a different vision than the business, </a:t>
            </a:r>
          </a:p>
          <a:p>
            <a:pPr eaLnBrk="1" hangingPunct="1">
              <a:buFont typeface="Arial" pitchFamily="34" charset="0"/>
              <a:buChar char="•"/>
            </a:pPr>
            <a:r>
              <a:rPr lang="en-US" baseline="0" dirty="0" smtClean="0"/>
              <a:t>different business units have different ideas of the problem, solution.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get to a shared understanding?</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43AB35E-7F3B-449B-A2AF-3C8017ED7EB3}" type="slidenum">
              <a:rPr lang="en-GB" smtClean="0"/>
              <a:pPr/>
              <a:t>24</a:t>
            </a:fld>
            <a:endParaRPr lang="en-GB"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defTabSz="456097">
              <a:defRPr/>
            </a:pPr>
            <a:r>
              <a:rPr lang="en-US" baseline="0" dirty="0" smtClean="0"/>
              <a:t>Use workshops &amp; models throughout the project to </a:t>
            </a:r>
          </a:p>
          <a:p>
            <a:pPr defTabSz="456097">
              <a:defRPr/>
            </a:pPr>
            <a:endParaRPr lang="en-US" baseline="0" dirty="0" smtClean="0"/>
          </a:p>
          <a:p>
            <a:pPr defTabSz="456097">
              <a:defRPr/>
            </a:pPr>
            <a:r>
              <a:rPr lang="en-US" baseline="0" dirty="0" smtClean="0"/>
              <a:t>-----------------------------------------------------------------------------------</a:t>
            </a:r>
          </a:p>
          <a:p>
            <a:pPr defTabSz="456097">
              <a:defRPr/>
            </a:pPr>
            <a:r>
              <a:rPr lang="en-US" baseline="0" dirty="0" smtClean="0"/>
              <a:t>Then discuss that without models there is risk that folks are not on the same page.  And that models are used throughout the project.  Visioning, objectives, requirements gathering, process definition, etc.  Models come in all forms.  </a:t>
            </a:r>
            <a:endParaRPr lang="en-US" dirty="0" smtClean="0"/>
          </a:p>
          <a:p>
            <a:pPr eaLnBrk="1" hangingPunct="1"/>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defTabSz="457200" eaLnBrk="0" hangingPunct="0">
              <a:spcBef>
                <a:spcPct val="20000"/>
              </a:spcBef>
              <a:buFont typeface="Arial" charset="0"/>
              <a:buNone/>
            </a:pPr>
            <a:endParaRPr lang="en-US" sz="1200" b="0" dirty="0" smtClean="0">
              <a:latin typeface="Calibri" charset="0"/>
              <a:cs typeface="ＭＳ Ｐゴシック" charset="0"/>
            </a:endParaRP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 will try our best to answer any questions as the sessions progress.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Any questions which can</a:t>
            </a:r>
            <a:r>
              <a:rPr lang="ja-JP" altLang="en-US" sz="1200" b="0" dirty="0" smtClean="0">
                <a:latin typeface="Calibri" charset="0"/>
                <a:cs typeface="ＭＳ Ｐゴシック" charset="0"/>
              </a:rPr>
              <a:t>’</a:t>
            </a:r>
            <a:r>
              <a:rPr lang="en-US" sz="1200" b="0" dirty="0" smtClean="0">
                <a:latin typeface="Calibri" charset="0"/>
                <a:cs typeface="ＭＳ Ｐゴシック" charset="0"/>
              </a:rPr>
              <a:t>t be answered during the course of a session will go in the parking lot , we will take those at opportune moments.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Participate fully in all exercises. Try to complete all tasks to the best of your ability.</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Ask for assistance. No one</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perfect, and it</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expected that you</a:t>
            </a:r>
            <a:r>
              <a:rPr lang="ja-JP" altLang="en-US" sz="1200" b="0" dirty="0" smtClean="0">
                <a:latin typeface="Calibri" charset="0"/>
                <a:cs typeface="ＭＳ Ｐゴシック" charset="0"/>
              </a:rPr>
              <a:t>’</a:t>
            </a:r>
            <a:r>
              <a:rPr lang="en-US" sz="1200" b="0" dirty="0" err="1" smtClean="0">
                <a:latin typeface="Calibri" charset="0"/>
                <a:cs typeface="ＭＳ Ｐゴシック" charset="0"/>
              </a:rPr>
              <a:t>ll</a:t>
            </a:r>
            <a:r>
              <a:rPr lang="en-US" sz="1200" b="0" dirty="0" smtClean="0">
                <a:latin typeface="Calibri" charset="0"/>
                <a:cs typeface="ＭＳ Ｐゴシック" charset="0"/>
              </a:rPr>
              <a:t> ask for all necessary explanations.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No sleeping.</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One discussion at a time.</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a:t>
            </a:r>
            <a:r>
              <a:rPr lang="en-US" sz="1200" b="0" baseline="0" dirty="0" smtClean="0">
                <a:latin typeface="Calibri" charset="0"/>
                <a:cs typeface="ＭＳ Ｐゴシック" charset="0"/>
              </a:rPr>
              <a:t> have scheduled break times, but you can agree with your pair to take other breaks as needed</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a:t>
            </a:fld>
            <a:endParaRPr lang="en-US"/>
          </a:p>
        </p:txBody>
      </p:sp>
    </p:spTree>
    <p:extLst>
      <p:ext uri="{BB962C8B-B14F-4D97-AF65-F5344CB8AC3E}">
        <p14:creationId xmlns:p14="http://schemas.microsoft.com/office/powerpoint/2010/main" val="159905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6CEB3393-2BF0-4D5D-B55C-ADC0576EE988}" type="slidenum">
              <a:rPr lang="en-GB" smtClean="0"/>
              <a:pPr/>
              <a:t>25</a:t>
            </a:fld>
            <a:endParaRPr lang="en-GB"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GB" dirty="0" smtClean="0"/>
              <a:t>An explicit model allows  convergence through iteration</a:t>
            </a:r>
          </a:p>
          <a:p>
            <a:pPr eaLnBrk="1" hangingPunct="1"/>
            <a:endParaRPr lang="en-GB" dirty="0" smtClean="0"/>
          </a:p>
          <a:p>
            <a:pPr eaLnBrk="1" hangingPunct="1"/>
            <a:r>
              <a:rPr lang="en-US" dirty="0" smtClean="0"/>
              <a:t>Through techniques we can converge the models to get to a common understanding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91859F7-9D51-4315-99A6-CFEB580D137C}" type="slidenum">
              <a:rPr lang="en-GB" smtClean="0"/>
              <a:pPr/>
              <a:t>26</a:t>
            </a:fld>
            <a:endParaRPr lang="en-GB"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Inception course</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27</a:t>
            </a:fld>
            <a:endParaRPr lang="en-US"/>
          </a:p>
        </p:txBody>
      </p:sp>
    </p:spTree>
    <p:extLst>
      <p:ext uri="{BB962C8B-B14F-4D97-AF65-F5344CB8AC3E}">
        <p14:creationId xmlns:p14="http://schemas.microsoft.com/office/powerpoint/2010/main" val="3092868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ED40EB-7B70-5C47-BFC6-8568B9A522E0}" type="slidenum">
              <a:rPr lang="en-AU" smtClean="0"/>
              <a:pPr/>
              <a:t>28</a:t>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Project approach</a:t>
            </a:r>
          </a:p>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Stakeholder agreement</a:t>
            </a:r>
            <a:endParaRPr lang="en-US" b="1" dirty="0" smtClean="0"/>
          </a:p>
          <a:p>
            <a:pPr marL="171450" indent="-171450">
              <a:lnSpc>
                <a:spcPct val="90000"/>
              </a:lnSpc>
              <a:buFont typeface="Arial"/>
              <a:buChar char="•"/>
            </a:pPr>
            <a:r>
              <a:rPr lang="en-US" b="1" dirty="0" smtClean="0"/>
              <a:t>Prioritized </a:t>
            </a:r>
            <a:r>
              <a:rPr lang="en-US" b="1" dirty="0"/>
              <a:t>Master Story </a:t>
            </a:r>
            <a:r>
              <a:rPr lang="en-US" b="1" dirty="0" smtClean="0"/>
              <a:t>List </a:t>
            </a:r>
            <a:r>
              <a:rPr lang="en-US" dirty="0" smtClean="0"/>
              <a:t>- </a:t>
            </a:r>
            <a:r>
              <a:rPr lang="en-US" sz="1200" kern="1200" dirty="0" smtClean="0">
                <a:solidFill>
                  <a:schemeClr val="tx1"/>
                </a:solidFill>
                <a:effectLst/>
                <a:latin typeface="+mn-lt"/>
                <a:ea typeface="+mn-ea"/>
                <a:cs typeface="+mn-cs"/>
              </a:rPr>
              <a:t>A list of all the stories intended for the project.  The stories need to be prioritized at least for the Release 1 functionality.  High level prioritization can be done for future Release functionality.</a:t>
            </a:r>
            <a:r>
              <a:rPr lang="en-US" dirty="0" smtClean="0">
                <a:effectLst/>
              </a:rPr>
              <a:t> </a:t>
            </a:r>
            <a:endParaRPr lang="en-US" dirty="0"/>
          </a:p>
          <a:p>
            <a:pPr>
              <a:buFont typeface="Arial"/>
              <a:buChar char="•"/>
            </a:pPr>
            <a:r>
              <a:rPr lang="en-US" b="1" dirty="0" smtClean="0"/>
              <a:t>Release Plan</a:t>
            </a:r>
            <a:r>
              <a:rPr lang="en-US" dirty="0" smtClean="0"/>
              <a:t> - </a:t>
            </a:r>
            <a:r>
              <a:rPr lang="en-US" sz="1200" kern="1200" dirty="0" smtClean="0">
                <a:solidFill>
                  <a:schemeClr val="tx1"/>
                </a:solidFill>
                <a:effectLst/>
                <a:latin typeface="+mn-lt"/>
                <a:ea typeface="+mn-ea"/>
                <a:cs typeface="+mn-cs"/>
              </a:rPr>
              <a:t>What feature sets are scheduled to be delivered and when.  This information is at a feature set or Epic level.</a:t>
            </a:r>
            <a:r>
              <a:rPr lang="en-US" dirty="0" smtClean="0">
                <a:effectLst/>
              </a:rPr>
              <a:t> </a:t>
            </a:r>
            <a:endParaRPr lang="en-US" dirty="0"/>
          </a:p>
          <a:p>
            <a:pPr>
              <a:buFont typeface="Arial"/>
              <a:buChar char="•"/>
            </a:pPr>
            <a:r>
              <a:rPr lang="en-US" dirty="0"/>
              <a:t> </a:t>
            </a:r>
            <a:r>
              <a:rPr lang="en-US" b="1" dirty="0"/>
              <a:t>Staffing </a:t>
            </a:r>
            <a:r>
              <a:rPr lang="en-US" b="1" dirty="0" smtClean="0"/>
              <a:t>Plan </a:t>
            </a:r>
            <a:r>
              <a:rPr lang="en-US" dirty="0" smtClean="0"/>
              <a:t>- </a:t>
            </a:r>
            <a:r>
              <a:rPr lang="en-US" sz="1200" kern="1200" dirty="0" smtClean="0">
                <a:solidFill>
                  <a:schemeClr val="tx1"/>
                </a:solidFill>
                <a:effectLst/>
                <a:latin typeface="+mn-lt"/>
                <a:ea typeface="+mn-ea"/>
                <a:cs typeface="+mn-cs"/>
              </a:rPr>
              <a:t>How many developers (pairs), BAs, QA, and other support staff will you need to get this work done in the required time frame?</a:t>
            </a:r>
            <a:r>
              <a:rPr lang="en-US" dirty="0" smtClean="0">
                <a:effectLst/>
              </a:rPr>
              <a:t> </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a:t> </a:t>
            </a:r>
            <a:r>
              <a:rPr lang="en-US" b="1" dirty="0" smtClean="0"/>
              <a:t>Costs</a:t>
            </a:r>
            <a:r>
              <a:rPr lang="en-US" dirty="0" smtClean="0"/>
              <a:t> -</a:t>
            </a:r>
            <a:r>
              <a:rPr lang="en-US" sz="1200" kern="1200" dirty="0" smtClean="0">
                <a:solidFill>
                  <a:schemeClr val="tx1"/>
                </a:solidFill>
                <a:effectLst/>
                <a:latin typeface="+mn-lt"/>
                <a:ea typeface="+mn-ea"/>
                <a:cs typeface="+mn-cs"/>
              </a:rPr>
              <a:t>You should have a good idea of staffing model, amount of work and then can calculate cost.</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RAIDs </a:t>
            </a:r>
            <a:endParaRPr lang="en-US" dirty="0" smtClean="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smtClean="0"/>
              <a:t> </a:t>
            </a:r>
            <a:r>
              <a:rPr lang="en-US" sz="1200" b="1" dirty="0" smtClean="0"/>
              <a:t>Inception deck </a:t>
            </a:r>
            <a:r>
              <a:rPr lang="en-AU" sz="1200" b="1" dirty="0" smtClean="0"/>
              <a:t>/</a:t>
            </a:r>
            <a:r>
              <a:rPr lang="en-AU" sz="1200" b="1" baseline="0" dirty="0" smtClean="0"/>
              <a:t> </a:t>
            </a:r>
            <a:r>
              <a:rPr lang="en-US" b="1" dirty="0" smtClean="0"/>
              <a:t>Project Charter </a:t>
            </a:r>
            <a:r>
              <a:rPr lang="en-US" dirty="0" smtClean="0"/>
              <a:t>- </a:t>
            </a:r>
            <a:r>
              <a:rPr lang="en-US" sz="1200" kern="1200" dirty="0" smtClean="0">
                <a:solidFill>
                  <a:schemeClr val="tx1"/>
                </a:solidFill>
                <a:effectLst/>
                <a:latin typeface="+mn-lt"/>
                <a:ea typeface="+mn-ea"/>
                <a:cs typeface="+mn-cs"/>
              </a:rPr>
              <a:t>You likely have more information and knowledge that could change the original cost / benefit analysis.   </a:t>
            </a:r>
            <a:endParaRPr lang="en-US" dirty="0"/>
          </a:p>
          <a:p>
            <a:pPr marL="171450" indent="-171450">
              <a:buFont typeface="Arial"/>
              <a:buChar char="•"/>
            </a:pPr>
            <a:r>
              <a:rPr lang="en-US" sz="1200" b="1" dirty="0" smtClean="0"/>
              <a:t>Sponsor showcase</a:t>
            </a:r>
          </a:p>
          <a:p>
            <a:pPr>
              <a:buFont typeface="Arial"/>
              <a:buChar char="•"/>
            </a:pPr>
            <a:endParaRPr lang="en-US" dirty="0" smtClean="0"/>
          </a:p>
          <a:p>
            <a:endParaRPr lang="en-US" b="1" i="0" dirty="0" smtClean="0"/>
          </a:p>
          <a:p>
            <a:r>
              <a:rPr lang="en-US" b="1" dirty="0" smtClean="0"/>
              <a:t>Low: 1 min</a:t>
            </a:r>
          </a:p>
          <a:p>
            <a:r>
              <a:rPr lang="en-US" b="1" dirty="0" smtClean="0"/>
              <a:t>High: 3 min</a:t>
            </a: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29</a:t>
            </a:fld>
            <a:endParaRPr lang="en-AU"/>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9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239713" indent="-239713">
              <a:lnSpc>
                <a:spcPct val="90000"/>
              </a:lnSpc>
            </a:pPr>
            <a:r>
              <a:rPr lang="en-US" sz="1900" b="1">
                <a:solidFill>
                  <a:srgbClr val="000000"/>
                </a:solidFill>
                <a:latin typeface="Helvetica" charset="0"/>
                <a:cs typeface="Helvetica" charset="0"/>
                <a:sym typeface="Helvetica" charset="0"/>
              </a:rPr>
              <a:t>User Stories</a:t>
            </a:r>
            <a:r>
              <a:rPr lang="en-US" sz="1900">
                <a:solidFill>
                  <a:srgbClr val="000000"/>
                </a:solidFill>
                <a:latin typeface="Helvetica" charset="0"/>
                <a:cs typeface="Helvetica" charset="0"/>
                <a:sym typeface="Helvetica" charset="0"/>
              </a:rPr>
              <a:t> are:</a:t>
            </a:r>
            <a:endParaRPr lang="en-US" sz="1100">
              <a:solidFill>
                <a:srgbClr val="000000"/>
              </a:solidFill>
              <a:latin typeface="Trebuchet MS" charset="0"/>
              <a:cs typeface="Lucida Grande" charset="0"/>
              <a:sym typeface="Trebuchet MS" charset="0"/>
            </a:endParaRPr>
          </a:p>
          <a:p>
            <a:pPr marL="239713" indent="-239713">
              <a:lnSpc>
                <a:spcPct val="90000"/>
              </a:lnSpc>
              <a:buClr>
                <a:srgbClr val="000000"/>
              </a:buClr>
              <a:buSzPct val="125000"/>
              <a:buFont typeface="Helvetica" charset="0"/>
              <a:buChar char="•"/>
            </a:pPr>
            <a:r>
              <a:rPr lang="en-US" sz="1900">
                <a:solidFill>
                  <a:srgbClr val="000000"/>
                </a:solidFill>
                <a:latin typeface="Helvetica" charset="0"/>
                <a:cs typeface="Helvetica" charset="0"/>
                <a:sym typeface="Helvetica" charset="0"/>
              </a:rPr>
              <a:t>The currency of Agile Development</a:t>
            </a:r>
            <a:endParaRPr lang="en-US" sz="1100">
              <a:solidFill>
                <a:srgbClr val="000000"/>
              </a:solidFill>
              <a:latin typeface="Trebuchet MS" charset="0"/>
              <a:cs typeface="Lucida Grande" charset="0"/>
              <a:sym typeface="Trebuchet MS" charset="0"/>
            </a:endParaRPr>
          </a:p>
          <a:p>
            <a:pPr marL="239713" indent="-239713">
              <a:lnSpc>
                <a:spcPct val="90000"/>
              </a:lnSpc>
              <a:buClr>
                <a:srgbClr val="000000"/>
              </a:buClr>
              <a:buSzPct val="125000"/>
              <a:buFont typeface="Helvetica" charset="0"/>
              <a:buChar char="•"/>
            </a:pPr>
            <a:r>
              <a:rPr lang="en-US" sz="1900">
                <a:solidFill>
                  <a:srgbClr val="000000"/>
                </a:solidFill>
                <a:latin typeface="Helvetica" charset="0"/>
                <a:cs typeface="Helvetica" charset="0"/>
                <a:sym typeface="Helvetica" charset="0"/>
              </a:rPr>
              <a:t>A placeholder for further conversation</a:t>
            </a:r>
          </a:p>
          <a:p>
            <a:pPr marL="239713" indent="-239713">
              <a:lnSpc>
                <a:spcPct val="90000"/>
              </a:lnSpc>
              <a:buClr>
                <a:srgbClr val="000000"/>
              </a:buClr>
              <a:buSzPct val="125000"/>
              <a:buFont typeface="Helvetica" charset="0"/>
              <a:buChar char="•"/>
            </a:pPr>
            <a:r>
              <a:rPr lang="en-US" sz="1600" u="sng">
                <a:cs typeface="Gill Sans" charset="0"/>
                <a:sym typeface="Gill Sans" charset="0"/>
                <a:hlinkClick r:id="rId3"/>
              </a:rPr>
              <a:t>http://xprogramming.com/articles/expcardconversationconfirmation/</a:t>
            </a:r>
            <a:r>
              <a:rPr lang="en-US" sz="1600">
                <a:cs typeface="Gill Sans" charset="0"/>
                <a:sym typeface="Gill Sans" charset="0"/>
              </a:rPr>
              <a:t>  READ THIS</a:t>
            </a:r>
            <a:endParaRPr lang="en-US" sz="1500">
              <a:solidFill>
                <a:srgbClr val="000000"/>
              </a:solidFill>
              <a:latin typeface="Trebuchet MS" charset="0"/>
              <a:cs typeface="Lucida Grande" charset="0"/>
              <a:sym typeface="Trebuchet MS" charset="0"/>
            </a:endParaRPr>
          </a:p>
          <a:p>
            <a:pPr marL="239713" indent="-239713">
              <a:lnSpc>
                <a:spcPct val="90000"/>
              </a:lnSpc>
            </a:pPr>
            <a:endParaRPr lang="en-US" sz="1900">
              <a:solidFill>
                <a:srgbClr val="000000"/>
              </a:solidFill>
              <a:latin typeface="Helvetica" charset="0"/>
              <a:cs typeface="Helvetica" charset="0"/>
              <a:sym typeface="Helvetica" charset="0"/>
            </a:endParaRPr>
          </a:p>
          <a:p>
            <a:pPr marL="239713" indent="-239713">
              <a:lnSpc>
                <a:spcPct val="90000"/>
              </a:lnSpc>
            </a:pPr>
            <a:r>
              <a:rPr lang="en-US" sz="1900">
                <a:solidFill>
                  <a:srgbClr val="000000"/>
                </a:solidFill>
                <a:latin typeface="Helvetica" charset="0"/>
                <a:cs typeface="Helvetica" charset="0"/>
                <a:sym typeface="Helvetica" charset="0"/>
              </a:rPr>
              <a:t>Good stories follow the </a:t>
            </a:r>
            <a:r>
              <a:rPr lang="en-US" sz="1900" b="1">
                <a:solidFill>
                  <a:srgbClr val="E55725"/>
                </a:solidFill>
                <a:latin typeface="Helvetica" charset="0"/>
                <a:cs typeface="Helvetica" charset="0"/>
                <a:sym typeface="Helvetica" charset="0"/>
              </a:rPr>
              <a:t>INVEST</a:t>
            </a:r>
            <a:r>
              <a:rPr lang="en-US" sz="1900">
                <a:solidFill>
                  <a:srgbClr val="E55725"/>
                </a:solidFill>
                <a:latin typeface="Helvetica" charset="0"/>
                <a:cs typeface="Helvetica" charset="0"/>
                <a:sym typeface="Helvetica" charset="0"/>
              </a:rPr>
              <a:t> </a:t>
            </a:r>
            <a:r>
              <a:rPr lang="en-US" sz="1900">
                <a:solidFill>
                  <a:srgbClr val="000000"/>
                </a:solidFill>
                <a:latin typeface="Helvetica" charset="0"/>
                <a:cs typeface="Helvetica" charset="0"/>
                <a:sym typeface="Helvetica" charset="0"/>
              </a:rPr>
              <a:t>Principle:</a:t>
            </a:r>
          </a:p>
          <a:p>
            <a:pPr marL="239713" indent="-239713">
              <a:lnSpc>
                <a:spcPct val="90000"/>
              </a:lnSpc>
            </a:pPr>
            <a:r>
              <a:rPr lang="en-US" sz="1900" u="sng">
                <a:solidFill>
                  <a:srgbClr val="000000"/>
                </a:solidFill>
                <a:latin typeface="Helvetica" charset="0"/>
                <a:cs typeface="Helvetica" charset="0"/>
                <a:sym typeface="Helvetica" charset="0"/>
              </a:rPr>
              <a:t>http://xp123.com/xplor/xp0308/</a:t>
            </a:r>
            <a:r>
              <a:rPr lang="en-US" sz="1900">
                <a:solidFill>
                  <a:srgbClr val="000000"/>
                </a:solidFill>
                <a:latin typeface="Helvetica" charset="0"/>
                <a:cs typeface="Helvetica" charset="0"/>
                <a:sym typeface="Helvetica" charset="0"/>
              </a:rPr>
              <a:t> READ THIS</a:t>
            </a:r>
          </a:p>
          <a:p>
            <a:pPr marL="239713" indent="-239713">
              <a:lnSpc>
                <a:spcPct val="90000"/>
              </a:lnSpc>
            </a:pPr>
            <a:endParaRPr lang="en-US" sz="1100">
              <a:solidFill>
                <a:srgbClr val="000000"/>
              </a:solidFill>
              <a:latin typeface="Trebuchet MS" charset="0"/>
              <a:cs typeface="Lucida Grande" charset="0"/>
              <a:sym typeface="Trebuchet MS" charset="0"/>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rPr>
              <a:t>I</a:t>
            </a:r>
            <a:r>
              <a:rPr lang="en-US" sz="1900">
                <a:solidFill>
                  <a:srgbClr val="000000"/>
                </a:solidFill>
                <a:latin typeface="Helvetica" charset="0"/>
                <a:cs typeface="Helvetica" charset="0"/>
                <a:sym typeface="Helvetica" charset="0"/>
              </a:rPr>
              <a:t>ndependent</a:t>
            </a:r>
            <a:endParaRPr lang="en-US" sz="1100">
              <a:solidFill>
                <a:srgbClr val="000000"/>
              </a:solidFill>
              <a:latin typeface="Trebuchet MS" charset="0"/>
              <a:cs typeface="Lucida Grande" charset="0"/>
              <a:sym typeface="Trebuchet MS" charset="0"/>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rPr>
              <a:t>N</a:t>
            </a:r>
            <a:r>
              <a:rPr lang="en-US" sz="1900">
                <a:solidFill>
                  <a:srgbClr val="000000"/>
                </a:solidFill>
                <a:latin typeface="Helvetica" charset="0"/>
                <a:cs typeface="Helvetica" charset="0"/>
                <a:sym typeface="Helvetica" charset="0"/>
              </a:rPr>
              <a:t>egotiable</a:t>
            </a:r>
            <a:endParaRPr lang="en-US" sz="1100">
              <a:solidFill>
                <a:srgbClr val="000000"/>
              </a:solidFill>
              <a:latin typeface="Trebuchet MS" charset="0"/>
              <a:cs typeface="Lucida Grande" charset="0"/>
              <a:sym typeface="Trebuchet MS" charset="0"/>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V</a:t>
            </a:r>
            <a:r>
              <a:rPr lang="en-US" sz="1900">
                <a:solidFill>
                  <a:srgbClr val="000000"/>
                </a:solidFill>
                <a:latin typeface="Helvetica" charset="0"/>
                <a:cs typeface="Helvetica" charset="0"/>
                <a:sym typeface="Helvetica" charset="0"/>
                <a:hlinkClick r:id="rId4"/>
              </a:rPr>
              <a:t>aluable</a:t>
            </a:r>
            <a:endParaRPr lang="en-US" sz="1100">
              <a:solidFill>
                <a:srgbClr val="000000"/>
              </a:solidFill>
              <a:latin typeface="Trebuchet MS" charset="0"/>
              <a:cs typeface="Lucida Grande" charset="0"/>
              <a:sym typeface="Trebuchet MS" charset="0"/>
              <a:hlinkClick r:id="rId4"/>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E</a:t>
            </a:r>
            <a:r>
              <a:rPr lang="en-US" sz="1900">
                <a:solidFill>
                  <a:srgbClr val="000000"/>
                </a:solidFill>
                <a:latin typeface="Helvetica" charset="0"/>
                <a:cs typeface="Helvetica" charset="0"/>
                <a:sym typeface="Helvetica" charset="0"/>
                <a:hlinkClick r:id="rId4"/>
              </a:rPr>
              <a:t>stimable</a:t>
            </a:r>
            <a:endParaRPr lang="en-US" sz="1100">
              <a:solidFill>
                <a:srgbClr val="000000"/>
              </a:solidFill>
              <a:latin typeface="Trebuchet MS" charset="0"/>
              <a:cs typeface="Lucida Grande" charset="0"/>
              <a:sym typeface="Trebuchet MS" charset="0"/>
              <a:hlinkClick r:id="rId4"/>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S</a:t>
            </a:r>
            <a:r>
              <a:rPr lang="en-US" sz="1900">
                <a:solidFill>
                  <a:srgbClr val="000000"/>
                </a:solidFill>
                <a:latin typeface="Helvetica" charset="0"/>
                <a:cs typeface="Helvetica" charset="0"/>
                <a:sym typeface="Helvetica" charset="0"/>
                <a:hlinkClick r:id="rId4"/>
              </a:rPr>
              <a:t>mall</a:t>
            </a:r>
            <a:endParaRPr lang="en-US" sz="1100">
              <a:solidFill>
                <a:srgbClr val="000000"/>
              </a:solidFill>
              <a:latin typeface="Trebuchet MS" charset="0"/>
              <a:cs typeface="Lucida Grande" charset="0"/>
              <a:sym typeface="Trebuchet MS" charset="0"/>
              <a:hlinkClick r:id="rId4"/>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T</a:t>
            </a:r>
            <a:r>
              <a:rPr lang="en-US" sz="1900">
                <a:solidFill>
                  <a:srgbClr val="000000"/>
                </a:solidFill>
                <a:latin typeface="Helvetica" charset="0"/>
                <a:cs typeface="Helvetica" charset="0"/>
                <a:sym typeface="Helvetica" charset="0"/>
                <a:hlinkClick r:id="rId4"/>
              </a:rPr>
              <a:t>esta</a:t>
            </a:r>
            <a:r>
              <a:rPr lang="en-US" sz="1900">
                <a:solidFill>
                  <a:srgbClr val="000000"/>
                </a:solidFill>
                <a:latin typeface="Helvetica" charset="0"/>
                <a:cs typeface="Helvetica" charset="0"/>
                <a:sym typeface="Helvetica" charset="0"/>
              </a:rPr>
              <a:t>ble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Lets look at every point closely and understand its benefits in detail.</a:t>
            </a:r>
          </a:p>
          <a:p>
            <a:pPr eaLnBrk="1" hangingPunct="1">
              <a:spcBef>
                <a:spcPts val="425"/>
              </a:spcBef>
            </a:pPr>
            <a:endParaRPr lang="en-US" dirty="0" smtClean="0">
              <a:solidFill>
                <a:srgbClr val="000000"/>
              </a:solidFill>
              <a:latin typeface="Arial" charset="0"/>
              <a:cs typeface="Arial" charset="0"/>
              <a:sym typeface="Arial" charset="0"/>
            </a:endParaRPr>
          </a:p>
          <a:p>
            <a:r>
              <a:rPr lang="en-GB" dirty="0" smtClean="0">
                <a:latin typeface="Calibri" charset="0"/>
                <a:ea typeface="ＭＳ Ｐゴシック" charset="0"/>
              </a:rPr>
              <a:t>The fundamental goal of a tester is the same on all projects regardless of methodology</a:t>
            </a:r>
          </a:p>
          <a:p>
            <a:pPr lvl="1"/>
            <a:r>
              <a:rPr lang="en-GB" b="1" dirty="0" smtClean="0">
                <a:latin typeface="Calibri" charset="0"/>
                <a:ea typeface="ＭＳ Ｐゴシック" charset="0"/>
              </a:rPr>
              <a:t>“We are a service organization whose job is to reduce </a:t>
            </a:r>
            <a:br>
              <a:rPr lang="en-GB" b="1" dirty="0" smtClean="0">
                <a:latin typeface="Calibri" charset="0"/>
                <a:ea typeface="ＭＳ Ｐゴシック" charset="0"/>
              </a:rPr>
            </a:br>
            <a:r>
              <a:rPr lang="en-GB" b="1" dirty="0" smtClean="0">
                <a:latin typeface="Calibri" charset="0"/>
                <a:ea typeface="ＭＳ Ｐゴシック" charset="0"/>
              </a:rPr>
              <a:t>damaging uncertainty about the perceived state of the product</a:t>
            </a:r>
            <a:r>
              <a:rPr lang="en-GB" dirty="0" smtClean="0">
                <a:latin typeface="Calibri" charset="0"/>
                <a:ea typeface="ＭＳ Ｐゴシック" charset="0"/>
              </a:rPr>
              <a:t>” Brian </a:t>
            </a:r>
            <a:r>
              <a:rPr lang="en-GB" dirty="0" err="1" smtClean="0">
                <a:latin typeface="Calibri" charset="0"/>
                <a:ea typeface="ＭＳ Ｐゴシック" charset="0"/>
              </a:rPr>
              <a:t>Marick</a:t>
            </a:r>
            <a:endParaRPr lang="en-GB" dirty="0" smtClean="0">
              <a:latin typeface="Calibri" charset="0"/>
              <a:ea typeface="ＭＳ Ｐゴシック" charset="0"/>
            </a:endParaRPr>
          </a:p>
          <a:p>
            <a:r>
              <a:rPr lang="en-GB" dirty="0" smtClean="0">
                <a:latin typeface="Calibri" charset="0"/>
                <a:ea typeface="ＭＳ Ｐゴシック" charset="0"/>
              </a:rPr>
              <a:t>The role of a tester on an Agile project is more interactive than on waterfall projects</a:t>
            </a:r>
          </a:p>
          <a:p>
            <a:pPr lvl="1"/>
            <a:r>
              <a:rPr lang="en-GB" dirty="0" smtClean="0">
                <a:latin typeface="Calibri" charset="0"/>
                <a:ea typeface="ＭＳ Ｐゴシック" charset="0"/>
              </a:rPr>
              <a:t>Testers work closely with developers to ensure fast feedback of issues</a:t>
            </a:r>
          </a:p>
          <a:p>
            <a:pPr lvl="1"/>
            <a:r>
              <a:rPr lang="en-GB" dirty="0" smtClean="0">
                <a:latin typeface="Calibri" charset="0"/>
                <a:ea typeface="ＭＳ Ｐゴシック" charset="0"/>
              </a:rPr>
              <a:t>Testers work closely with business to understand where the value lies in the software being delivered</a:t>
            </a:r>
          </a:p>
          <a:p>
            <a:pPr lvl="1"/>
            <a:r>
              <a:rPr lang="en-GB" dirty="0" smtClean="0">
                <a:latin typeface="Calibri" charset="0"/>
                <a:ea typeface="ＭＳ Ｐゴシック" charset="0"/>
              </a:rPr>
              <a:t>Testers work closely with project management to highlight risk and communicate quality issues</a:t>
            </a:r>
          </a:p>
          <a:p>
            <a:endParaRPr lang="en-AU" dirty="0" smtClean="0">
              <a:latin typeface="Calibri" charset="0"/>
              <a:ea typeface="ＭＳ Ｐゴシック" charset="0"/>
            </a:endParaRPr>
          </a:p>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647F73A-4316-9C4C-AEA0-48D1434159A3}" type="slidenum">
              <a:rPr lang="en-AU"/>
              <a:pPr eaLnBrk="1" hangingPunct="1"/>
              <a:t>37</a:t>
            </a:fld>
            <a:endParaRPr lang="en-AU"/>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Alister</a:t>
            </a:r>
            <a:r>
              <a:rPr lang="en-US" dirty="0" smtClean="0"/>
              <a:t> is a </a:t>
            </a:r>
            <a:r>
              <a:rPr lang="en-US" dirty="0" err="1" smtClean="0"/>
              <a:t>ThoughtWorker</a:t>
            </a:r>
            <a:r>
              <a:rPr lang="en-US" dirty="0" smtClean="0"/>
              <a:t> in Brisbane, Australia.</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39</a:t>
            </a:fld>
            <a:endParaRPr lang="en-US"/>
          </a:p>
        </p:txBody>
      </p:sp>
    </p:spTree>
    <p:extLst>
      <p:ext uri="{BB962C8B-B14F-4D97-AF65-F5344CB8AC3E}">
        <p14:creationId xmlns:p14="http://schemas.microsoft.com/office/powerpoint/2010/main" val="25725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dirty="0" smtClean="0">
                <a:solidFill>
                  <a:srgbClr val="000000"/>
                </a:solidFill>
                <a:latin typeface="Trebuchet MS" charset="0"/>
                <a:cs typeface="Trebuchet MS" charset="0"/>
                <a:sym typeface="Trebuchet MS" charset="0"/>
              </a:rPr>
              <a:t>Hopes</a:t>
            </a:r>
            <a:r>
              <a:rPr lang="en-US" baseline="0" dirty="0" smtClean="0">
                <a:solidFill>
                  <a:srgbClr val="000000"/>
                </a:solidFill>
                <a:latin typeface="Trebuchet MS" charset="0"/>
                <a:cs typeface="Trebuchet MS" charset="0"/>
                <a:sym typeface="Trebuchet MS" charset="0"/>
              </a:rPr>
              <a:t> and Concerns allows the trainers to understand what participants are expecting and what they might be concerned about.</a:t>
            </a:r>
          </a:p>
          <a:p>
            <a:r>
              <a:rPr lang="en-US" baseline="0" dirty="0" smtClean="0">
                <a:solidFill>
                  <a:srgbClr val="000000"/>
                </a:solidFill>
                <a:latin typeface="Trebuchet MS" charset="0"/>
                <a:cs typeface="Trebuchet MS" charset="0"/>
                <a:sym typeface="Trebuchet MS" charset="0"/>
              </a:rPr>
              <a:t>We guide the participants to think about the workshop, but comments typically spill over to the Agile Adoption in the organization.</a:t>
            </a:r>
          </a:p>
          <a:p>
            <a:pPr marL="228600" indent="-228600">
              <a:buFont typeface="+mj-lt"/>
              <a:buAutoNum type="arabicPeriod"/>
            </a:pPr>
            <a:r>
              <a:rPr lang="en-US" baseline="0" dirty="0" smtClean="0">
                <a:solidFill>
                  <a:srgbClr val="000000"/>
                </a:solidFill>
                <a:latin typeface="Trebuchet MS" charset="0"/>
                <a:cs typeface="Trebuchet MS" charset="0"/>
                <a:sym typeface="Trebuchet MS" charset="0"/>
              </a:rPr>
              <a:t>Prepare a flip chart with 2 sides.  One for Hopes and one for Concerns.</a:t>
            </a:r>
          </a:p>
          <a:p>
            <a:pPr marL="228600" indent="-228600">
              <a:buFont typeface="+mj-lt"/>
              <a:buAutoNum type="arabicPeriod"/>
            </a:pPr>
            <a:r>
              <a:rPr lang="en-US" baseline="0" dirty="0" smtClean="0">
                <a:solidFill>
                  <a:srgbClr val="000000"/>
                </a:solidFill>
                <a:latin typeface="Trebuchet MS" charset="0"/>
                <a:cs typeface="Trebuchet MS" charset="0"/>
                <a:sym typeface="Trebuchet MS" charset="0"/>
              </a:rPr>
              <a:t>Ask participants to write </a:t>
            </a:r>
            <a:r>
              <a:rPr lang="en-US" b="1" baseline="0" dirty="0" smtClean="0">
                <a:solidFill>
                  <a:srgbClr val="000000"/>
                </a:solidFill>
                <a:latin typeface="Trebuchet MS" charset="0"/>
                <a:cs typeface="Trebuchet MS" charset="0"/>
                <a:sym typeface="Trebuchet MS" charset="0"/>
              </a:rPr>
              <a:t>one thought per post-it</a:t>
            </a:r>
            <a:r>
              <a:rPr lang="en-US" b="0" baseline="0" dirty="0" smtClean="0">
                <a:solidFill>
                  <a:srgbClr val="000000"/>
                </a:solidFill>
                <a:latin typeface="Trebuchet MS" charset="0"/>
                <a:cs typeface="Trebuchet MS" charset="0"/>
                <a:sym typeface="Trebuchet MS" charset="0"/>
              </a:rPr>
              <a:t>.  You may want to have 2 different color of post-its.  1 for the Hopes and another for the Concerns.</a:t>
            </a:r>
          </a:p>
          <a:p>
            <a:pPr marL="228600" indent="-228600">
              <a:buFont typeface="+mj-lt"/>
              <a:buAutoNum type="arabicPeriod"/>
            </a:pPr>
            <a:r>
              <a:rPr lang="en-US" b="0" baseline="0" dirty="0" smtClean="0">
                <a:solidFill>
                  <a:srgbClr val="000000"/>
                </a:solidFill>
                <a:latin typeface="Trebuchet MS" charset="0"/>
                <a:cs typeface="Trebuchet MS" charset="0"/>
                <a:sym typeface="Trebuchet MS" charset="0"/>
              </a:rPr>
              <a:t>Give the participants about 5 minutes to write their items.  Note if writing is slowing down, move to the next step.</a:t>
            </a:r>
          </a:p>
          <a:p>
            <a:pPr marL="228600" indent="-228600">
              <a:buFont typeface="+mj-lt"/>
              <a:buAutoNum type="arabicPeriod"/>
            </a:pPr>
            <a:r>
              <a:rPr lang="en-US" b="0" baseline="0" dirty="0" smtClean="0">
                <a:solidFill>
                  <a:srgbClr val="000000"/>
                </a:solidFill>
                <a:latin typeface="Trebuchet MS" charset="0"/>
                <a:cs typeface="Trebuchet MS" charset="0"/>
                <a:sym typeface="Trebuchet MS" charset="0"/>
              </a:rPr>
              <a:t>Ask if anyone would want to share an item.</a:t>
            </a:r>
          </a:p>
          <a:p>
            <a:pPr marL="228600" indent="-228600">
              <a:buFont typeface="+mj-lt"/>
              <a:buAutoNum type="arabicPeriod"/>
            </a:pPr>
            <a:r>
              <a:rPr lang="en-US" b="0" baseline="0" dirty="0" smtClean="0">
                <a:solidFill>
                  <a:srgbClr val="000000"/>
                </a:solidFill>
                <a:latin typeface="Trebuchet MS" charset="0"/>
                <a:cs typeface="Trebuchet MS" charset="0"/>
                <a:sym typeface="Trebuchet MS" charset="0"/>
              </a:rPr>
              <a:t>Have them read it and bring it to the flip chart.</a:t>
            </a:r>
          </a:p>
          <a:p>
            <a:pPr marL="228600" indent="-228600">
              <a:buFont typeface="+mj-lt"/>
              <a:buAutoNum type="arabicPeriod"/>
            </a:pPr>
            <a:r>
              <a:rPr lang="en-US" b="0" baseline="0" dirty="0" smtClean="0">
                <a:solidFill>
                  <a:srgbClr val="000000"/>
                </a:solidFill>
                <a:latin typeface="Trebuchet MS" charset="0"/>
                <a:cs typeface="Trebuchet MS" charset="0"/>
                <a:sym typeface="Trebuchet MS" charset="0"/>
              </a:rPr>
              <a:t>Ask if anyone has anything similar.  You are starting to build an affinity diagram but putting like items together on the flip chart.</a:t>
            </a:r>
          </a:p>
          <a:p>
            <a:pPr marL="228600" indent="-228600">
              <a:buFont typeface="+mj-lt"/>
              <a:buAutoNum type="arabicPeriod"/>
            </a:pPr>
            <a:r>
              <a:rPr lang="en-US" b="0" baseline="0" dirty="0" smtClean="0">
                <a:solidFill>
                  <a:srgbClr val="000000"/>
                </a:solidFill>
                <a:latin typeface="Trebuchet MS" charset="0"/>
                <a:cs typeface="Trebuchet MS" charset="0"/>
                <a:sym typeface="Trebuchet MS" charset="0"/>
              </a:rPr>
              <a:t>Continue until all participants have shared their items.</a:t>
            </a:r>
          </a:p>
          <a:p>
            <a:pPr marL="228600" indent="-228600">
              <a:buFont typeface="+mj-lt"/>
              <a:buAutoNum type="arabicPeriod"/>
            </a:pPr>
            <a:r>
              <a:rPr lang="en-US" b="0" baseline="0" dirty="0" smtClean="0">
                <a:solidFill>
                  <a:srgbClr val="000000"/>
                </a:solidFill>
                <a:latin typeface="Trebuchet MS" charset="0"/>
                <a:cs typeface="Trebuchet MS" charset="0"/>
                <a:sym typeface="Trebuchet MS" charset="0"/>
              </a:rPr>
              <a:t>Discuss the patterns/grouping of items.  </a:t>
            </a:r>
          </a:p>
          <a:p>
            <a:pPr marL="228600" indent="-228600">
              <a:buFont typeface="+mj-lt"/>
              <a:buAutoNum type="arabicPeriod"/>
            </a:pPr>
            <a:r>
              <a:rPr lang="en-US" b="0" baseline="0" dirty="0" smtClean="0">
                <a:solidFill>
                  <a:srgbClr val="000000"/>
                </a:solidFill>
                <a:latin typeface="Trebuchet MS" charset="0"/>
                <a:cs typeface="Trebuchet MS" charset="0"/>
                <a:sym typeface="Trebuchet MS" charset="0"/>
              </a:rPr>
              <a:t>Note any items that may be out of scope for </a:t>
            </a:r>
            <a:r>
              <a:rPr lang="en-US" b="0" baseline="0" smtClean="0">
                <a:solidFill>
                  <a:srgbClr val="000000"/>
                </a:solidFill>
                <a:latin typeface="Trebuchet MS" charset="0"/>
                <a:cs typeface="Trebuchet MS" charset="0"/>
                <a:sym typeface="Trebuchet MS" charset="0"/>
              </a:rPr>
              <a:t>the workshop.</a:t>
            </a:r>
            <a:endParaRPr lang="en-US" dirty="0">
              <a:solidFill>
                <a:srgbClr val="000000"/>
              </a:solidFill>
              <a:latin typeface="Trebuchet MS" charset="0"/>
              <a:cs typeface="Trebuchet MS" charset="0"/>
              <a:sym typeface="Trebuchet MS"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Test automation is prevalent in the software development community. Practices like TDD and BDD are widespread and applied almost unquestionably. However, several </a:t>
            </a:r>
            <a:r>
              <a:rPr lang="en-US" sz="1200" kern="1200" dirty="0" err="1" smtClean="0">
                <a:solidFill>
                  <a:schemeClr val="tx1"/>
                </a:solidFill>
                <a:latin typeface="+mn-lt"/>
                <a:ea typeface="+mn-ea"/>
                <a:cs typeface="+mn-cs"/>
              </a:rPr>
              <a:t>organisations</a:t>
            </a:r>
            <a:r>
              <a:rPr lang="en-US" sz="1200" kern="1200" dirty="0" smtClean="0">
                <a:solidFill>
                  <a:schemeClr val="tx1"/>
                </a:solidFill>
                <a:latin typeface="+mn-lt"/>
                <a:ea typeface="+mn-ea"/>
                <a:cs typeface="+mn-cs"/>
              </a:rPr>
              <a:t> have struggled in attempting to scale automated test suites, which very often become slow, brittle, non-deterministic, unreliable and difficult to maintain.</a:t>
            </a:r>
          </a:p>
          <a:p>
            <a:r>
              <a:rPr lang="en-US" sz="1200" kern="1200" dirty="0" smtClean="0">
                <a:solidFill>
                  <a:schemeClr val="tx1"/>
                </a:solidFill>
                <a:latin typeface="+mn-lt"/>
                <a:ea typeface="+mn-ea"/>
                <a:cs typeface="+mn-cs"/>
              </a:rPr>
              <a:t>One common issue reported by many teams and that I have also experienced many times is the </a:t>
            </a:r>
            <a:r>
              <a:rPr lang="en-US" sz="1200" kern="1200" dirty="0" smtClean="0">
                <a:solidFill>
                  <a:schemeClr val="tx1"/>
                </a:solidFill>
                <a:latin typeface="+mn-lt"/>
                <a:ea typeface="+mn-ea"/>
                <a:cs typeface="+mn-cs"/>
                <a:hlinkClick r:id="rId3"/>
              </a:rPr>
              <a:t>inverted testing pyramid.</a:t>
            </a:r>
          </a:p>
          <a:p>
            <a:r>
              <a:rPr lang="en-US" sz="1200" kern="1200" dirty="0" smtClean="0">
                <a:solidFill>
                  <a:schemeClr val="tx1"/>
                </a:solidFill>
                <a:latin typeface="+mn-lt"/>
                <a:ea typeface="+mn-ea"/>
                <a:cs typeface="+mn-cs"/>
              </a:rPr>
              <a:t>A year ago I joined a project that was going in that direction. I could see us making the same mistakes again. If we had kept going we would have ended up with the slow and hard to maintain, melting </a:t>
            </a:r>
            <a:r>
              <a:rPr lang="en-US" sz="1200" kern="1200" dirty="0" smtClean="0">
                <a:solidFill>
                  <a:schemeClr val="tx1"/>
                </a:solidFill>
                <a:latin typeface="+mn-lt"/>
                <a:ea typeface="+mn-ea"/>
                <a:cs typeface="+mn-cs"/>
                <a:hlinkClick r:id="rId4"/>
              </a:rPr>
              <a:t>ice-cream cone. However, this time we tried a different approach. Our strategy was to test the code as close as possible to where it was written using preferably either unit or integration tests. We only automated high level test journeys at the UI level.</a:t>
            </a:r>
          </a:p>
          <a:p>
            <a:r>
              <a:rPr lang="en-US" sz="1200" kern="1200" dirty="0" smtClean="0">
                <a:solidFill>
                  <a:schemeClr val="tx1"/>
                </a:solidFill>
                <a:latin typeface="+mn-lt"/>
                <a:ea typeface="+mn-ea"/>
                <a:cs typeface="+mn-cs"/>
              </a:rPr>
              <a:t>Now, one year later, we have a stable and fast build, which gives us an extremely high level of confidence.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observations:</a:t>
            </a:r>
          </a:p>
          <a:p>
            <a:r>
              <a:rPr lang="en-US" sz="1200" kern="1200" dirty="0" smtClean="0">
                <a:solidFill>
                  <a:schemeClr val="tx1"/>
                </a:solidFill>
                <a:latin typeface="+mn-lt"/>
                <a:ea typeface="+mn-ea"/>
                <a:cs typeface="+mn-cs"/>
              </a:rPr>
              <a:t>Only 12 tests through the UI take 13 minutes to run</a:t>
            </a:r>
          </a:p>
          <a:p>
            <a:r>
              <a:rPr lang="en-US" sz="1200" kern="1200" dirty="0" smtClean="0">
                <a:solidFill>
                  <a:schemeClr val="tx1"/>
                </a:solidFill>
                <a:latin typeface="+mn-lt"/>
                <a:ea typeface="+mn-ea"/>
                <a:cs typeface="+mn-cs"/>
              </a:rPr>
              <a:t>1748 unit tests take only 1 minute</a:t>
            </a:r>
          </a:p>
          <a:p>
            <a:r>
              <a:rPr lang="en-US" sz="1200" kern="1200" dirty="0" smtClean="0">
                <a:solidFill>
                  <a:schemeClr val="tx1"/>
                </a:solidFill>
                <a:latin typeface="+mn-lt"/>
                <a:ea typeface="+mn-ea"/>
                <a:cs typeface="+mn-cs"/>
              </a:rPr>
              <a:t>273 JavaScript unit tests take less than 1 second. Treating </a:t>
            </a:r>
            <a:r>
              <a:rPr lang="en-US" sz="1200" kern="1200" dirty="0" smtClean="0">
                <a:solidFill>
                  <a:schemeClr val="tx1"/>
                </a:solidFill>
                <a:latin typeface="+mn-lt"/>
                <a:ea typeface="+mn-ea"/>
                <a:cs typeface="+mn-cs"/>
                <a:hlinkClick r:id="rId5"/>
              </a:rPr>
              <a:t>JS as a 1st class language helped us as well</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40</a:t>
            </a:fld>
            <a:endParaRPr lang="en-US"/>
          </a:p>
        </p:txBody>
      </p:sp>
    </p:spTree>
    <p:extLst>
      <p:ext uri="{BB962C8B-B14F-4D97-AF65-F5344CB8AC3E}">
        <p14:creationId xmlns:p14="http://schemas.microsoft.com/office/powerpoint/2010/main" val="797727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sz="1000" i="0" dirty="0" smtClean="0">
                <a:solidFill>
                  <a:srgbClr val="606060"/>
                </a:solidFill>
              </a:rPr>
              <a:t>Split</a:t>
            </a:r>
            <a:r>
              <a:rPr lang="en-US" sz="1000" i="0" baseline="0" dirty="0" smtClean="0">
                <a:solidFill>
                  <a:srgbClr val="606060"/>
                </a:solidFill>
              </a:rPr>
              <a:t> up into teams of 3</a:t>
            </a:r>
          </a:p>
          <a:p>
            <a:pPr algn="l">
              <a:buNone/>
            </a:pPr>
            <a:r>
              <a:rPr lang="en-US" sz="1000" i="0" baseline="0" dirty="0" smtClean="0">
                <a:solidFill>
                  <a:srgbClr val="606060"/>
                </a:solidFill>
              </a:rPr>
              <a:t>Each group takes a couple of stories</a:t>
            </a:r>
          </a:p>
          <a:p>
            <a:pPr algn="l">
              <a:buNone/>
            </a:pPr>
            <a:r>
              <a:rPr lang="en-US" sz="1000" i="0" baseline="0" dirty="0" smtClean="0">
                <a:solidFill>
                  <a:srgbClr val="606060"/>
                </a:solidFill>
              </a:rPr>
              <a:t>Think about the entire testing effort for each story</a:t>
            </a:r>
          </a:p>
          <a:p>
            <a:pPr algn="l">
              <a:buNone/>
            </a:pPr>
            <a:r>
              <a:rPr lang="en-US" sz="1000" i="0" baseline="0" dirty="0" smtClean="0">
                <a:solidFill>
                  <a:srgbClr val="606060"/>
                </a:solidFill>
              </a:rPr>
              <a:t>Plot those tests on a pyramid</a:t>
            </a:r>
          </a:p>
          <a:p>
            <a:pPr algn="l">
              <a:buNone/>
            </a:pPr>
            <a:r>
              <a:rPr lang="en-US" sz="1000" i="0" baseline="0" dirty="0" smtClean="0">
                <a:solidFill>
                  <a:srgbClr val="606060"/>
                </a:solidFill>
              </a:rPr>
              <a:t>Then we’ll discuss</a:t>
            </a:r>
          </a:p>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B053EA2-5C9D-AF47-902A-45EA7A9F5479}" type="slidenum">
              <a:rPr lang="en-AU"/>
              <a:pPr eaLnBrk="1" hangingPunct="1"/>
              <a:t>44</a:t>
            </a:fld>
            <a:endParaRPr lang="en-AU"/>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Techniques used to develop test cases are the same when testing within Agile projects; the difference is when and how you execute those test cases</a:t>
            </a:r>
          </a:p>
          <a:p>
            <a:pPr marL="496888" eaLnBrk="1" hangingPunct="1">
              <a:spcBef>
                <a:spcPts val="413"/>
              </a:spcBef>
            </a:pPr>
            <a:r>
              <a:rPr lang="en-US" dirty="0" smtClean="0">
                <a:solidFill>
                  <a:srgbClr val="000000"/>
                </a:solidFill>
                <a:latin typeface="Calibri" charset="0"/>
                <a:cs typeface="Calibri" charset="0"/>
                <a:sym typeface="Calibri" charset="0"/>
              </a:rPr>
              <a:t>“Right-Weight” means structuring</a:t>
            </a:r>
            <a:r>
              <a:rPr lang="en-US" baseline="0" dirty="0" smtClean="0">
                <a:solidFill>
                  <a:srgbClr val="000000"/>
                </a:solidFill>
                <a:latin typeface="Calibri" charset="0"/>
                <a:cs typeface="Calibri" charset="0"/>
                <a:sym typeface="Calibri" charset="0"/>
              </a:rPr>
              <a:t> your test artifacts in a way that is supportive of frequent iterations &amp; feedback</a:t>
            </a:r>
            <a:endParaRPr lang="en-US" dirty="0" smtClean="0">
              <a:solidFill>
                <a:srgbClr val="000000"/>
              </a:solidFill>
              <a:latin typeface="Calibri" charset="0"/>
              <a:cs typeface="Calibri" charset="0"/>
              <a:sym typeface="Calibri" charset="0"/>
            </a:endParaRP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r>
              <a:rPr lang="en-US" baseline="0" dirty="0" smtClean="0">
                <a:solidFill>
                  <a:srgbClr val="000000"/>
                </a:solidFill>
                <a:latin typeface="Calibri" charset="0"/>
                <a:cs typeface="Calibri" charset="0"/>
                <a:sym typeface="Calibri" charset="0"/>
              </a:rPr>
              <a:t>Apply a level of detail to your test specification that is good enough for the type of testing, don’t over specify!  It slows you down.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8897013-673B-D941-B0D2-389FFE5101F7}" type="slidenum">
              <a:rPr lang="en-AU"/>
              <a:pPr eaLnBrk="1" hangingPunct="1"/>
              <a:t>45</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Successful testing on Agile projects relies on testing as early as possible for all aspects of the project</a:t>
            </a:r>
            <a:endParaRPr lang="en-AU" dirty="0" smtClean="0"/>
          </a:p>
          <a:p>
            <a:pPr lvl="1" eaLnBrk="1" hangingPunct="1"/>
            <a:r>
              <a:rPr lang="en-AU" dirty="0" smtClean="0"/>
              <a:t>Story </a:t>
            </a:r>
            <a:r>
              <a:rPr lang="en-AU" dirty="0"/>
              <a:t>card reviews</a:t>
            </a:r>
            <a:br>
              <a:rPr lang="en-AU" dirty="0"/>
            </a:br>
            <a:r>
              <a:rPr lang="en-AU" dirty="0"/>
              <a:t>Testers can review story cards and use their skills in a similar way as they would apply Static Testing techniques to testing requirements documents within a waterfall or V model project</a:t>
            </a:r>
          </a:p>
          <a:p>
            <a:pPr lvl="1" eaLnBrk="1" hangingPunct="1"/>
            <a:r>
              <a:rPr lang="en-AU" dirty="0"/>
              <a:t>Acceptance tests</a:t>
            </a:r>
            <a:br>
              <a:rPr lang="en-AU" dirty="0"/>
            </a:br>
            <a:r>
              <a:rPr lang="en-AU" dirty="0"/>
              <a:t>When testers work together with Business Analyst to define acceptance tests for a story it creates a fuller understanding of the functionality required and helps drive out potential defects early</a:t>
            </a:r>
          </a:p>
          <a:p>
            <a:pPr lvl="1" eaLnBrk="1" hangingPunct="1"/>
            <a:r>
              <a:rPr lang="en-AU" dirty="0"/>
              <a:t>Functional tests</a:t>
            </a:r>
            <a:br>
              <a:rPr lang="en-AU" dirty="0"/>
            </a:br>
            <a:r>
              <a:rPr lang="en-AU" dirty="0"/>
              <a:t>By testing a piece of functionality as soon as it has been developed in makes fixing any defects quicker and cheaper</a:t>
            </a:r>
          </a:p>
          <a:p>
            <a:pPr lvl="1" eaLnBrk="1" hangingPunct="1"/>
            <a:r>
              <a:rPr lang="en-AU" dirty="0"/>
              <a:t>System integration tests</a:t>
            </a:r>
            <a:br>
              <a:rPr lang="en-AU" dirty="0"/>
            </a:br>
            <a:r>
              <a:rPr lang="en-AU" dirty="0"/>
              <a:t>By testing integration between systems early in a project you can reduce the risk of late chances to the system that can occur when integration bugs are found late in a project</a:t>
            </a:r>
          </a:p>
          <a:p>
            <a:pPr lvl="1" eaLnBrk="1" hangingPunct="1"/>
            <a:r>
              <a:rPr lang="en-AU" dirty="0"/>
              <a:t>Non Functional tests</a:t>
            </a:r>
            <a:br>
              <a:rPr lang="en-AU" dirty="0"/>
            </a:br>
            <a:r>
              <a:rPr lang="en-AU" dirty="0"/>
              <a:t>Understanding non functional requirements such as performance and testing that these requirements can be met early on in an applications development reduces the risk of late changes</a:t>
            </a:r>
          </a:p>
          <a:p>
            <a:pPr eaLnBrk="1" hangingPunct="1"/>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what when where</a:t>
            </a:r>
            <a:r>
              <a:rPr lang="en-US" baseline="0" dirty="0" smtClean="0"/>
              <a:t> and how</a:t>
            </a:r>
          </a:p>
          <a:p>
            <a:r>
              <a:rPr lang="en-US" baseline="0" dirty="0" smtClean="0"/>
              <a:t>Divide into small groups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46</a:t>
            </a:fld>
            <a:endParaRPr lang="en-US"/>
          </a:p>
        </p:txBody>
      </p:sp>
    </p:spTree>
    <p:extLst>
      <p:ext uri="{BB962C8B-B14F-4D97-AF65-F5344CB8AC3E}">
        <p14:creationId xmlns:p14="http://schemas.microsoft.com/office/powerpoint/2010/main" val="3500079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for a season means that they should be considered temporary</a:t>
            </a:r>
          </a:p>
          <a:p>
            <a:endParaRPr lang="en-US" baseline="0" dirty="0" smtClean="0"/>
          </a:p>
        </p:txBody>
      </p:sp>
      <p:sp>
        <p:nvSpPr>
          <p:cNvPr id="4" name="Slide Number Placeholder 3"/>
          <p:cNvSpPr>
            <a:spLocks noGrp="1"/>
          </p:cNvSpPr>
          <p:nvPr>
            <p:ph type="sldNum" sz="quarter" idx="10"/>
          </p:nvPr>
        </p:nvSpPr>
        <p:spPr/>
        <p:txBody>
          <a:bodyPr/>
          <a:lstStyle/>
          <a:p>
            <a:fld id="{871133F3-77F4-D646-89DF-60AFD5E8DFDC}" type="slidenum">
              <a:rPr lang="en-US" smtClean="0"/>
              <a:t>48</a:t>
            </a:fld>
            <a:endParaRPr lang="en-US"/>
          </a:p>
        </p:txBody>
      </p:sp>
    </p:spTree>
    <p:extLst>
      <p:ext uri="{BB962C8B-B14F-4D97-AF65-F5344CB8AC3E}">
        <p14:creationId xmlns:p14="http://schemas.microsoft.com/office/powerpoint/2010/main" val="2871765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Shore’s examples:</a:t>
            </a:r>
          </a:p>
          <a:p>
            <a:pPr marL="171450" indent="-171450">
              <a:buFont typeface="Arial"/>
              <a:buChar char="•"/>
            </a:pPr>
            <a:r>
              <a:rPr lang="en-US" baseline="0" dirty="0" smtClean="0"/>
              <a:t>Amount of pairing, by tracking the percentage of time spent pairing versus the percentage of time spent flying solo</a:t>
            </a:r>
          </a:p>
          <a:p>
            <a:pPr marL="171450" indent="-171450">
              <a:buFont typeface="Arial"/>
              <a:buChar char="•"/>
            </a:pPr>
            <a:r>
              <a:rPr lang="en-US" baseline="0" dirty="0" smtClean="0"/>
              <a:t>Pair switching, by tracking how many of the possible pairing combinations actually paired during each iteration (see Figure)</a:t>
            </a:r>
          </a:p>
          <a:p>
            <a:pPr marL="171450" indent="-171450">
              <a:buFont typeface="Arial"/>
              <a:buChar char="•"/>
            </a:pPr>
            <a:r>
              <a:rPr lang="en-US" baseline="0" dirty="0" smtClean="0"/>
              <a:t>Build performance, by tracking the number of tests executed per second (see Figure)</a:t>
            </a:r>
          </a:p>
          <a:p>
            <a:pPr marL="171450" indent="-171450">
              <a:buFont typeface="Arial"/>
              <a:buChar char="•"/>
            </a:pPr>
            <a:r>
              <a:rPr lang="en-US" baseline="0" dirty="0" smtClean="0"/>
              <a:t>Support responsiveness, by tracking the age of the oldest support request (an early chart, which tracked the number of outstanding requests, resulted in hard requests being ignored)</a:t>
            </a:r>
          </a:p>
          <a:p>
            <a:pPr marL="171450" indent="-171450">
              <a:buFont typeface="Arial"/>
              <a:buChar char="•"/>
            </a:pPr>
            <a:r>
              <a:rPr lang="en-US" baseline="0" dirty="0" smtClean="0"/>
              <a:t>Needless interruptions, by tracking the number of hours spent on non-story work each iteration</a:t>
            </a:r>
          </a:p>
          <a:p>
            <a:pPr marL="171450" indent="-171450">
              <a:buFont typeface="Arial"/>
              <a:buChar char="•"/>
            </a:pPr>
            <a:endParaRPr lang="en-US" baseline="0" dirty="0" smtClean="0"/>
          </a:p>
          <a:p>
            <a:pPr marL="0" indent="0">
              <a:buFont typeface="Arial"/>
              <a:buNone/>
            </a:pPr>
            <a:r>
              <a:rPr lang="en-US" baseline="0" dirty="0" smtClean="0"/>
              <a:t>Others:</a:t>
            </a:r>
          </a:p>
          <a:p>
            <a:pPr marL="171450" indent="-171450">
              <a:buFont typeface="Arial"/>
              <a:buChar char="•"/>
            </a:pPr>
            <a:r>
              <a:rPr lang="en-US" baseline="0" dirty="0" smtClean="0"/>
              <a:t>Coupling/Cohesion of interfaces as a mechanism for showing well-designed modules which can be reused</a:t>
            </a:r>
          </a:p>
          <a:p>
            <a:pPr marL="171450" indent="-171450">
              <a:buFont typeface="Arial"/>
              <a:buChar char="•"/>
            </a:pPr>
            <a:r>
              <a:rPr lang="en-US" baseline="0" dirty="0" smtClean="0"/>
              <a:t>Number of dependencies (Java) </a:t>
            </a:r>
          </a:p>
          <a:p>
            <a:pPr marL="171450" indent="-171450">
              <a:buFont typeface="Arial"/>
              <a:buChar char="•"/>
            </a:pPr>
            <a:r>
              <a:rPr lang="en-US" baseline="0" dirty="0" smtClean="0"/>
              <a:t>Right first time</a:t>
            </a:r>
          </a:p>
          <a:p>
            <a:pPr marL="171450" indent="-171450">
              <a:buFont typeface="Arial"/>
              <a:buChar char="•"/>
            </a:pPr>
            <a:endParaRPr lang="en-US" baseline="0" dirty="0" smtClean="0"/>
          </a:p>
          <a:p>
            <a:pPr marL="171450" indent="-171450">
              <a:buFont typeface="Arial"/>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49</a:t>
            </a:fld>
            <a:endParaRPr lang="en-US"/>
          </a:p>
        </p:txBody>
      </p:sp>
    </p:spTree>
    <p:extLst>
      <p:ext uri="{BB962C8B-B14F-4D97-AF65-F5344CB8AC3E}">
        <p14:creationId xmlns:p14="http://schemas.microsoft.com/office/powerpoint/2010/main" val="2823807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538" indent="-185738"/>
            <a:r>
              <a:rPr lang="en-US" sz="1200" dirty="0" smtClean="0"/>
              <a:t>Start with a reasonably well-defined task before you sit down</a:t>
            </a:r>
          </a:p>
          <a:p>
            <a:pPr marL="236538" indent="-185738"/>
            <a:r>
              <a:rPr lang="en-US" sz="1200" dirty="0" smtClean="0"/>
              <a:t>Agree on one tiny goal at a time</a:t>
            </a:r>
          </a:p>
          <a:p>
            <a:pPr marL="236538" indent="-185738"/>
            <a:r>
              <a:rPr lang="en-US" sz="1200" dirty="0" smtClean="0"/>
              <a:t>Rely on your partner, support your partner</a:t>
            </a:r>
          </a:p>
          <a:p>
            <a:pPr marL="236538" indent="-185738"/>
            <a:r>
              <a:rPr lang="en-US" sz="1200" dirty="0" smtClean="0"/>
              <a:t>Talk a lot!</a:t>
            </a:r>
          </a:p>
          <a:p>
            <a:pPr marL="236538" indent="-185738"/>
            <a:r>
              <a:rPr lang="en-US" sz="1200" dirty="0" smtClean="0"/>
              <a:t>Sync up frequently</a:t>
            </a:r>
          </a:p>
          <a:p>
            <a:pPr marL="236538" indent="-185738"/>
            <a:r>
              <a:rPr lang="en-US" sz="1200" dirty="0" smtClean="0"/>
              <a:t>Take a moment to celebrate as you complete tasks and overcome problems</a:t>
            </a:r>
          </a:p>
          <a:p>
            <a:pPr marL="236538" indent="-185738"/>
            <a:r>
              <a:rPr lang="en-US" sz="1200" dirty="0" smtClean="0"/>
              <a:t>Switch roles often—at least every half hour</a:t>
            </a:r>
          </a:p>
          <a:p>
            <a:endParaRPr lang="en-US" dirty="0" smtClean="0"/>
          </a:p>
          <a:p>
            <a:r>
              <a:rPr lang="en-US" dirty="0" smtClean="0"/>
              <a:t>Infrastructure:</a:t>
            </a:r>
          </a:p>
          <a:p>
            <a:pPr>
              <a:buNone/>
            </a:pPr>
            <a:r>
              <a:rPr lang="en-US" sz="1200" b="1" dirty="0" smtClean="0"/>
              <a:t>One Monitor</a:t>
            </a:r>
          </a:p>
          <a:p>
            <a:r>
              <a:rPr lang="en-US" sz="1200" dirty="0" smtClean="0"/>
              <a:t>Both Pairs are looking at the same location</a:t>
            </a:r>
          </a:p>
          <a:p>
            <a:r>
              <a:rPr lang="en-US" sz="1200" dirty="0" smtClean="0"/>
              <a:t>Smaller Desktop</a:t>
            </a:r>
            <a:endParaRPr lang="en-US" sz="1200" b="1" dirty="0" smtClean="0"/>
          </a:p>
          <a:p>
            <a:pPr>
              <a:buNone/>
            </a:pPr>
            <a:r>
              <a:rPr lang="en-US" sz="1200" b="1" dirty="0" smtClean="0"/>
              <a:t>Two Monitors – Mirrored</a:t>
            </a:r>
          </a:p>
          <a:p>
            <a:r>
              <a:rPr lang="en-US" sz="1200" dirty="0" smtClean="0"/>
              <a:t>Pairs not looking at the same location</a:t>
            </a:r>
          </a:p>
          <a:p>
            <a:r>
              <a:rPr lang="en-US" sz="1200" dirty="0" smtClean="0"/>
              <a:t>Smaller Desktop</a:t>
            </a:r>
          </a:p>
          <a:p>
            <a:r>
              <a:rPr lang="en-US" sz="1200" dirty="0" smtClean="0"/>
              <a:t>Conversations don’t come as easily</a:t>
            </a:r>
          </a:p>
          <a:p>
            <a:pPr>
              <a:buNone/>
            </a:pPr>
            <a:r>
              <a:rPr lang="en-US" sz="1200" b="1" dirty="0" smtClean="0"/>
              <a:t>Two Monitors – Spanned</a:t>
            </a:r>
          </a:p>
          <a:p>
            <a:r>
              <a:rPr lang="en-US" sz="1200" dirty="0" smtClean="0"/>
              <a:t>Both Pairs are looking at the same location</a:t>
            </a:r>
          </a:p>
          <a:p>
            <a:r>
              <a:rPr lang="en-US" sz="1200" dirty="0" smtClean="0"/>
              <a:t>One Huge Desktop</a:t>
            </a:r>
          </a:p>
          <a:p>
            <a:r>
              <a:rPr lang="en-US" sz="1200" dirty="0" smtClean="0"/>
              <a:t>Enables more non-verbal communication</a:t>
            </a:r>
          </a:p>
          <a:p>
            <a:endParaRPr lang="en-US" sz="1200" dirty="0" smtClean="0"/>
          </a:p>
          <a:p>
            <a:pPr>
              <a:buNone/>
            </a:pPr>
            <a:r>
              <a:rPr lang="en-US" b="1" dirty="0" smtClean="0"/>
              <a:t>One Shared</a:t>
            </a:r>
          </a:p>
          <a:p>
            <a:r>
              <a:rPr lang="en-US" dirty="0" smtClean="0"/>
              <a:t>Encourages Communication</a:t>
            </a:r>
          </a:p>
          <a:p>
            <a:r>
              <a:rPr lang="en-US" dirty="0" smtClean="0"/>
              <a:t>Must either express yourself or ask for the keyboard</a:t>
            </a:r>
          </a:p>
          <a:p>
            <a:pPr>
              <a:buNone/>
            </a:pPr>
            <a:r>
              <a:rPr lang="en-US" b="1" dirty="0" smtClean="0"/>
              <a:t>Two (One for each person)</a:t>
            </a:r>
          </a:p>
          <a:p>
            <a:r>
              <a:rPr lang="en-US" dirty="0" smtClean="0"/>
              <a:t>Faster to take control</a:t>
            </a:r>
          </a:p>
          <a:p>
            <a:r>
              <a:rPr lang="en-US" dirty="0" smtClean="0"/>
              <a:t>Less physical movement</a:t>
            </a:r>
          </a:p>
          <a:p>
            <a:r>
              <a:rPr lang="en-US" dirty="0" smtClean="0"/>
              <a:t>Less germ spreading!</a:t>
            </a:r>
          </a:p>
          <a:p>
            <a:endParaRPr lang="en-US" sz="1200" dirty="0" smtClean="0"/>
          </a:p>
          <a:p>
            <a:pPr>
              <a:buNone/>
            </a:pPr>
            <a:r>
              <a:rPr lang="en-US" b="1" dirty="0" smtClean="0"/>
              <a:t>Egg Timer / Chess Clock</a:t>
            </a:r>
          </a:p>
          <a:p>
            <a:r>
              <a:rPr lang="en-US" dirty="0" smtClean="0"/>
              <a:t>Encourages rotation of roles within a pair</a:t>
            </a:r>
          </a:p>
          <a:p>
            <a:r>
              <a:rPr lang="en-US" dirty="0" smtClean="0"/>
              <a:t>Driver swapping</a:t>
            </a:r>
          </a:p>
          <a:p>
            <a:pPr>
              <a:buNone/>
            </a:pPr>
            <a:r>
              <a:rPr lang="en-US" b="1" dirty="0" smtClean="0"/>
              <a:t>Pair Stair/</a:t>
            </a:r>
            <a:r>
              <a:rPr lang="en-US" b="1" dirty="0" err="1" smtClean="0"/>
              <a:t>Pairamid</a:t>
            </a:r>
            <a:endParaRPr lang="en-US" b="1" dirty="0" smtClean="0"/>
          </a:p>
          <a:p>
            <a:r>
              <a:rPr lang="en-US" dirty="0" smtClean="0"/>
              <a:t>Encourages working with</a:t>
            </a:r>
            <a:br>
              <a:rPr lang="en-US" dirty="0" smtClean="0"/>
            </a:br>
            <a:r>
              <a:rPr lang="en-US" dirty="0" smtClean="0"/>
              <a:t>everybody</a:t>
            </a:r>
          </a:p>
          <a:p>
            <a:endParaRPr lang="en-US" dirty="0" smtClean="0"/>
          </a:p>
          <a:p>
            <a:r>
              <a:rPr lang="en-US" dirty="0" smtClean="0"/>
              <a:t>STYLES</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Driver &amp; Navigator</a:t>
            </a:r>
          </a:p>
          <a:p>
            <a:pPr marL="236538" indent="-236538"/>
            <a:r>
              <a:rPr lang="en-US" sz="1200" dirty="0" smtClean="0"/>
              <a:t>Driver works tactically, Navigator works strategically</a:t>
            </a:r>
          </a:p>
          <a:p>
            <a:pPr marL="236538" indent="-236538"/>
            <a:r>
              <a:rPr lang="en-US" sz="1200" dirty="0" smtClean="0"/>
              <a:t>Easiest to start with</a:t>
            </a:r>
          </a:p>
          <a:p>
            <a:pPr marL="236538" indent="-236538"/>
            <a:r>
              <a:rPr lang="en-US" sz="1200" dirty="0" smtClean="0"/>
              <a:t>Roles should be swapped as frequently as possible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292929"/>
              </a:solidFill>
              <a:effectLst/>
              <a:uLnTx/>
              <a:uFillTx/>
              <a:latin typeface="Gill Sans" pitchFamily="-108" charset="0"/>
              <a:ea typeface="Arial" pitchFamily="21" charset="0"/>
              <a:cs typeface="+mn-cs"/>
            </a:endParaRPr>
          </a:p>
          <a:p>
            <a:r>
              <a:rPr lang="en-US" b="1" dirty="0" smtClean="0"/>
              <a:t>Ping pong</a:t>
            </a:r>
          </a:p>
          <a:p>
            <a:pPr marL="236538" indent="-236538"/>
            <a:r>
              <a:rPr lang="en-US" sz="1200" dirty="0" smtClean="0"/>
              <a:t>'A' writes a test, 'B' makes it green.</a:t>
            </a:r>
          </a:p>
          <a:p>
            <a:pPr marL="236538" indent="-236538"/>
            <a:r>
              <a:rPr lang="en-US" sz="1200" dirty="0" smtClean="0"/>
              <a:t>Next 'B' writes the test, 'A' makes it green</a:t>
            </a:r>
          </a:p>
          <a:p>
            <a:pPr marL="236538" indent="-236538"/>
            <a:r>
              <a:rPr lang="en-US" sz="1200" dirty="0" smtClean="0"/>
              <a:t>A mix of Pairing and Test Driven Development (TDD)</a:t>
            </a:r>
          </a:p>
          <a:p>
            <a:endParaRPr lang="en-US" dirty="0" smtClean="0"/>
          </a:p>
          <a:p>
            <a:r>
              <a:rPr lang="en-US" sz="1200" b="1" dirty="0" smtClean="0"/>
              <a:t>Ball and board</a:t>
            </a:r>
          </a:p>
          <a:p>
            <a:pPr marL="236538" indent="-236538"/>
            <a:r>
              <a:rPr lang="en-US" sz="2400" dirty="0" smtClean="0"/>
              <a:t>Advanced pairing technique</a:t>
            </a:r>
          </a:p>
          <a:p>
            <a:pPr marL="236538" indent="-236538"/>
            <a:r>
              <a:rPr lang="en-US" sz="2400" dirty="0" smtClean="0"/>
              <a:t>One person controls the mouse (The Ball)</a:t>
            </a:r>
          </a:p>
          <a:p>
            <a:pPr marL="236538" indent="-236538"/>
            <a:r>
              <a:rPr lang="en-US" sz="2400" dirty="0" smtClean="0"/>
              <a:t>The other person controls the keyboard (The Board)</a:t>
            </a:r>
          </a:p>
          <a:p>
            <a:pPr marL="236538" indent="-236538"/>
            <a:r>
              <a:rPr lang="en-US" sz="2400" dirty="0" smtClean="0"/>
              <a:t>Useful for forcing yourself to learn keyboard shortcuts</a:t>
            </a:r>
          </a:p>
          <a:p>
            <a:pPr marL="693738" lvl="1" indent="-236538"/>
            <a:r>
              <a:rPr lang="en-US" sz="2400" dirty="0" smtClean="0"/>
              <a:t>You either learn them, or have to ask the Ball to do things for you</a:t>
            </a:r>
          </a:p>
          <a:p>
            <a:endParaRPr lang="en-US" sz="1200" dirty="0" smtClean="0"/>
          </a:p>
        </p:txBody>
      </p:sp>
    </p:spTree>
    <p:extLst>
      <p:ext uri="{BB962C8B-B14F-4D97-AF65-F5344CB8AC3E}">
        <p14:creationId xmlns:p14="http://schemas.microsoft.com/office/powerpoint/2010/main" val="3374337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0B86817-DBD8-184C-A33B-15544CE40F27}" type="slidenum">
              <a:rPr lang="en-AU"/>
              <a:pPr eaLnBrk="1" hangingPunct="1"/>
              <a:t>6</a:t>
            </a:fld>
            <a:endParaRPr lang="en-AU"/>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4-5</a:t>
            </a:r>
          </a:p>
          <a:p>
            <a:r>
              <a:rPr lang="en-US" baseline="0" dirty="0" smtClean="0"/>
              <a:t>Based on </a:t>
            </a:r>
            <a:r>
              <a:rPr lang="en-US" baseline="0" dirty="0" err="1" smtClean="0"/>
              <a:t>Alexandre</a:t>
            </a:r>
            <a:r>
              <a:rPr lang="en-US" baseline="0" dirty="0" smtClean="0"/>
              <a:t> </a:t>
            </a:r>
            <a:r>
              <a:rPr lang="en-US" baseline="0" dirty="0" err="1" smtClean="0"/>
              <a:t>Boutin’s</a:t>
            </a:r>
            <a:r>
              <a:rPr lang="en-US" baseline="0" dirty="0" smtClean="0"/>
              <a:t> “Behavior </a:t>
            </a:r>
            <a:r>
              <a:rPr lang="en-US" baseline="0" smtClean="0"/>
              <a:t>Driven Metrics”</a:t>
            </a:r>
            <a:endParaRPr lang="en-US" baseline="0" dirty="0" smtClean="0"/>
          </a:p>
          <a:p>
            <a:r>
              <a:rPr lang="en-US" baseline="0" dirty="0" smtClean="0"/>
              <a:t>Come up with:</a:t>
            </a:r>
          </a:p>
          <a:p>
            <a:pPr marL="171450" indent="-171450">
              <a:buFontTx/>
              <a:buChar char="-"/>
            </a:pPr>
            <a:r>
              <a:rPr lang="en-US" baseline="0" dirty="0" smtClean="0"/>
              <a:t>Name of metric</a:t>
            </a:r>
          </a:p>
          <a:p>
            <a:pPr marL="171450" indent="-171450">
              <a:buFontTx/>
              <a:buChar char="-"/>
            </a:pPr>
            <a:r>
              <a:rPr lang="en-US" baseline="0" dirty="0" smtClean="0"/>
              <a:t>Description of its purpose</a:t>
            </a:r>
          </a:p>
          <a:p>
            <a:pPr marL="171450" indent="-171450">
              <a:buFontTx/>
              <a:buChar char="-"/>
            </a:pPr>
            <a:r>
              <a:rPr lang="en-US" baseline="0" dirty="0" smtClean="0"/>
              <a:t>Positive behaviors that it encourages</a:t>
            </a:r>
          </a:p>
          <a:p>
            <a:pPr marL="171450" indent="-171450">
              <a:buFontTx/>
              <a:buChar char="-"/>
            </a:pPr>
            <a:r>
              <a:rPr lang="en-US" baseline="0" dirty="0" smtClean="0"/>
              <a:t>Negative behaviors</a:t>
            </a:r>
          </a:p>
          <a:p>
            <a:pPr marL="171450" indent="-171450">
              <a:buFontTx/>
              <a:buChar char="-"/>
            </a:pPr>
            <a:r>
              <a:rPr lang="en-US" baseline="0" dirty="0" smtClean="0"/>
              <a:t>Ways it can be gamed</a:t>
            </a:r>
          </a:p>
          <a:p>
            <a:pPr marL="171450" indent="-171450">
              <a:buFontTx/>
              <a:buChar char="-"/>
            </a:pPr>
            <a:endParaRPr lang="en-US" baseline="0" dirty="0" smtClean="0"/>
          </a:p>
          <a:p>
            <a:pPr marL="171450" indent="-171450">
              <a:buFontTx/>
              <a:buChar char="-"/>
            </a:pPr>
            <a:endParaRPr lang="en-US" baseline="0" dirty="0" smtClean="0"/>
          </a:p>
          <a:p>
            <a:pPr marL="0" indent="0">
              <a:buFontTx/>
              <a:buNone/>
            </a:pPr>
            <a:r>
              <a:rPr lang="en-US" baseline="0" dirty="0" smtClean="0"/>
              <a:t>Gaming</a:t>
            </a:r>
          </a:p>
          <a:p>
            <a:pPr marL="0" indent="0">
              <a:buFontTx/>
              <a:buNone/>
            </a:pPr>
            <a:r>
              <a:rPr lang="en-US" baseline="0" dirty="0" smtClean="0"/>
              <a:t>While having too many process improvement charts can reduce their impact, a bigger problem occurs when the team has too much interest in a chart, that is, in improving a number on a chart. They often start gaming the process. Gaming occurs when people try to improve a number at the expense of overall progress.</a:t>
            </a:r>
          </a:p>
          <a:p>
            <a:pPr marL="0" indent="0">
              <a:buFontTx/>
              <a:buNone/>
            </a:pPr>
            <a:endParaRPr lang="en-US" baseline="0" dirty="0" smtClean="0"/>
          </a:p>
          <a:p>
            <a:pPr marL="0" indent="0">
              <a:buFontTx/>
              <a:buNone/>
            </a:pPr>
            <a:r>
              <a:rPr lang="en-US" baseline="0" dirty="0" smtClean="0"/>
              <a:t>For example, if programmers focus on too much on improving the number of tests in the system, they might be reluctant to remove out-of-date tests, making maintenance more difficult, or they might add unnecessary or redundant tests. They may not even realize they're doing so.</a:t>
            </a:r>
          </a:p>
        </p:txBody>
      </p:sp>
      <p:sp>
        <p:nvSpPr>
          <p:cNvPr id="4" name="Slide Number Placeholder 3"/>
          <p:cNvSpPr>
            <a:spLocks noGrp="1"/>
          </p:cNvSpPr>
          <p:nvPr>
            <p:ph type="sldNum" sz="quarter" idx="10"/>
          </p:nvPr>
        </p:nvSpPr>
        <p:spPr/>
        <p:txBody>
          <a:bodyPr/>
          <a:lstStyle/>
          <a:p>
            <a:fld id="{871133F3-77F4-D646-89DF-60AFD5E8DFDC}" type="slidenum">
              <a:rPr lang="en-US" smtClean="0"/>
              <a:t>51</a:t>
            </a:fld>
            <a:endParaRPr lang="en-US"/>
          </a:p>
        </p:txBody>
      </p:sp>
    </p:spTree>
    <p:extLst>
      <p:ext uri="{BB962C8B-B14F-4D97-AF65-F5344CB8AC3E}">
        <p14:creationId xmlns:p14="http://schemas.microsoft.com/office/powerpoint/2010/main" val="1706085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the most experienced and less experience</a:t>
            </a:r>
            <a:r>
              <a:rPr lang="en-US" baseline="0" dirty="0" smtClean="0"/>
              <a:t> pair, second most/second less, etc. until all paired</a:t>
            </a:r>
          </a:p>
          <a:p>
            <a:r>
              <a:rPr lang="en-US" baseline="0" dirty="0" smtClean="0"/>
              <a:t>They can sit down, or continue standing for this exercise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E07EA33-3176-1746-8E4D-64F50ED202CE}" type="slidenum">
              <a:rPr lang="en-US" smtClean="0"/>
              <a:pPr/>
              <a:t>7</a:t>
            </a:fld>
            <a:endParaRPr lang="en-US"/>
          </a:p>
        </p:txBody>
      </p:sp>
    </p:spTree>
    <p:extLst>
      <p:ext uri="{BB962C8B-B14F-4D97-AF65-F5344CB8AC3E}">
        <p14:creationId xmlns:p14="http://schemas.microsoft.com/office/powerpoint/2010/main" val="324139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Arrange yourselves around the room</a:t>
            </a:r>
          </a:p>
          <a:p>
            <a:r>
              <a:rPr lang="en-US" dirty="0" smtClean="0"/>
              <a:t>Experts on one side, those with no agile knowledge</a:t>
            </a:r>
            <a:r>
              <a:rPr lang="en-US" baseline="0" dirty="0" smtClean="0"/>
              <a:t> on the other</a:t>
            </a:r>
          </a:p>
          <a:p>
            <a:r>
              <a:rPr lang="en-US" baseline="0" dirty="0" smtClean="0"/>
              <a:t>Arrange yourselves in approximate order of your knowledge of agile</a:t>
            </a:r>
          </a:p>
          <a:p>
            <a:r>
              <a:rPr lang="en-US" baseline="0" dirty="0" smtClean="0"/>
              <a:t>We call this self-organizing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E07EA33-3176-1746-8E4D-64F50ED202CE}" type="slidenum">
              <a:rPr lang="en-US" smtClean="0"/>
              <a:pPr/>
              <a:t>8</a:t>
            </a:fld>
            <a:endParaRPr lang="en-US"/>
          </a:p>
        </p:txBody>
      </p:sp>
    </p:spTree>
    <p:extLst>
      <p:ext uri="{BB962C8B-B14F-4D97-AF65-F5344CB8AC3E}">
        <p14:creationId xmlns:p14="http://schemas.microsoft.com/office/powerpoint/2010/main" val="6948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Remember the values stated by the 17 individuals at that</a:t>
            </a:r>
            <a:r>
              <a:rPr lang="en-US" baseline="0" dirty="0" smtClean="0"/>
              <a:t> ski resort in Utah.</a:t>
            </a:r>
          </a:p>
          <a:p>
            <a:endParaRPr lang="en-US" dirty="0" smtClean="0"/>
          </a:p>
          <a:p>
            <a:r>
              <a:rPr lang="en-US" dirty="0" smtClean="0"/>
              <a:t>Comprehensive documentation – we’ll discuss some of the artifacts that may</a:t>
            </a:r>
            <a:r>
              <a:rPr lang="en-US" baseline="0" dirty="0" smtClean="0"/>
              <a:t> be produced.  Just enough.</a:t>
            </a:r>
          </a:p>
          <a:p>
            <a:r>
              <a:rPr lang="en-US" baseline="0" dirty="0" smtClean="0"/>
              <a:t>Requirements are not contracts – they are initiations of conversations.</a:t>
            </a:r>
          </a:p>
          <a:p>
            <a:r>
              <a:rPr lang="en-US" baseline="0" dirty="0" smtClean="0"/>
              <a:t>The plan we create will change.  So we do just enough analysis to understand the concepts and know what we don’t know.</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There</a:t>
            </a:r>
            <a:r>
              <a:rPr lang="en-US" baseline="0" dirty="0" smtClean="0"/>
              <a:t> is planning – Inception</a:t>
            </a:r>
          </a:p>
          <a:p>
            <a:pPr lvl="1">
              <a:buFont typeface="Arial" pitchFamily="34" charset="0"/>
              <a:buChar char="•"/>
            </a:pPr>
            <a:r>
              <a:rPr lang="en-US" baseline="0" dirty="0" smtClean="0"/>
              <a:t>2 – 4 weeks for a 4 – 6 month project</a:t>
            </a:r>
          </a:p>
          <a:p>
            <a:pPr lvl="1">
              <a:buFont typeface="Arial" pitchFamily="34" charset="0"/>
              <a:buChar char="•"/>
            </a:pPr>
            <a:r>
              <a:rPr lang="en-US" baseline="0" dirty="0" smtClean="0"/>
              <a:t>Flows, scenarios, stories</a:t>
            </a:r>
          </a:p>
          <a:p>
            <a:pPr>
              <a:buFont typeface="Arial" pitchFamily="34" charset="0"/>
              <a:buChar char="•"/>
            </a:pPr>
            <a:r>
              <a:rPr lang="en-US" baseline="0" dirty="0" smtClean="0"/>
              <a:t>We need to prepare for Development – Initiation</a:t>
            </a:r>
          </a:p>
          <a:p>
            <a:pPr lvl="1">
              <a:buFont typeface="Arial" pitchFamily="34" charset="0"/>
              <a:buChar char="•"/>
            </a:pPr>
            <a:r>
              <a:rPr lang="en-US" baseline="0" dirty="0" smtClean="0"/>
              <a:t>Environment(s) set up</a:t>
            </a:r>
          </a:p>
          <a:p>
            <a:pPr lvl="1">
              <a:buFont typeface="Arial" pitchFamily="34" charset="0"/>
              <a:buChar char="•"/>
            </a:pPr>
            <a:r>
              <a:rPr lang="en-US" baseline="0" dirty="0" smtClean="0"/>
              <a:t>Narrative writing</a:t>
            </a:r>
          </a:p>
          <a:p>
            <a:pPr lvl="1">
              <a:buFont typeface="Arial" pitchFamily="34" charset="0"/>
              <a:buChar char="•"/>
            </a:pPr>
            <a:r>
              <a:rPr lang="en-US" baseline="0" dirty="0" smtClean="0"/>
              <a:t>Team processes</a:t>
            </a:r>
          </a:p>
          <a:p>
            <a:pPr>
              <a:buFont typeface="Arial" pitchFamily="34" charset="0"/>
              <a:buChar char="•"/>
            </a:pPr>
            <a:r>
              <a:rPr lang="en-US" baseline="0" dirty="0" smtClean="0"/>
              <a:t>Develop &amp; Deploy </a:t>
            </a:r>
          </a:p>
          <a:p>
            <a:pPr lvl="1">
              <a:buFont typeface="Arial" pitchFamily="34" charset="0"/>
              <a:buChar char="•"/>
            </a:pPr>
            <a:r>
              <a:rPr lang="en-US" baseline="0" dirty="0" smtClean="0"/>
              <a:t>Release working software</a:t>
            </a:r>
          </a:p>
          <a:p>
            <a:pPr lvl="1">
              <a:buFont typeface="Arial" pitchFamily="34" charset="0"/>
              <a:buChar char="•"/>
            </a:pPr>
            <a:r>
              <a:rPr lang="en-US" baseline="0" dirty="0" smtClean="0"/>
              <a:t>About 12 weeks of work</a:t>
            </a:r>
          </a:p>
          <a:p>
            <a:pPr lvl="0">
              <a:buFont typeface="Arial" pitchFamily="34" charset="0"/>
              <a:buChar char="•"/>
            </a:pPr>
            <a:r>
              <a:rPr lang="en-US" baseline="0" dirty="0" smtClean="0"/>
              <a:t>Common question??  How do I know how big the project is to determine how much time for Inception?  </a:t>
            </a:r>
          </a:p>
          <a:p>
            <a:pPr lvl="1">
              <a:buFont typeface="Arial" pitchFamily="34" charset="0"/>
              <a:buChar char="•"/>
            </a:pPr>
            <a:r>
              <a:rPr lang="en-US" baseline="0" dirty="0" smtClean="0"/>
              <a:t>There has been a ‘Conceptualizing’ phase hopefully.  </a:t>
            </a:r>
          </a:p>
          <a:p>
            <a:pPr lvl="1">
              <a:buFont typeface="Arial" pitchFamily="34" charset="0"/>
              <a:buChar char="•"/>
            </a:pPr>
            <a:r>
              <a:rPr lang="en-US" baseline="0" dirty="0" smtClean="0"/>
              <a:t>Experience.  Relative sizing to other projects you’ve done.  </a:t>
            </a:r>
          </a:p>
        </p:txBody>
      </p:sp>
      <p:sp>
        <p:nvSpPr>
          <p:cNvPr id="4" name="Slide Number Placeholder 3"/>
          <p:cNvSpPr>
            <a:spLocks noGrp="1"/>
          </p:cNvSpPr>
          <p:nvPr>
            <p:ph type="sldNum" sz="quarter" idx="10"/>
          </p:nvPr>
        </p:nvSpPr>
        <p:spPr/>
        <p:txBody>
          <a:bodyPr/>
          <a:lstStyle/>
          <a:p>
            <a:fld id="{5DAA5BAC-51FB-844E-AD6B-CB25B17312A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 coach, who is effectively outside</a:t>
            </a:r>
            <a:r>
              <a:rPr lang="en-US" baseline="0" dirty="0" smtClean="0"/>
              <a:t> of it all, looking in and helping the extended team to avoid pitfalls and figure out how to reach high performance and achieve success.</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10/12/12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10/12/12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userDrawn="1"/>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10/12/12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10/12/12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10/12/12</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10/12/12</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10/12/12</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10/12/12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10/12/12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gif"/><Relationship Id="rId6" Type="http://schemas.openxmlformats.org/officeDocument/2006/relationships/image" Target="../media/image23.gif"/><Relationship Id="rId7"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2288"/>
            <a:ext cx="7772400" cy="1470025"/>
          </a:xfrm>
        </p:spPr>
        <p:txBody>
          <a:bodyPr/>
          <a:lstStyle/>
          <a:p>
            <a:r>
              <a:rPr lang="en-US" dirty="0" smtClean="0">
                <a:cs typeface="Marydale"/>
              </a:rPr>
              <a:t>Agile QA Practices</a:t>
            </a:r>
            <a:endParaRPr lang="en-US" dirty="0">
              <a:cs typeface="Marydale"/>
            </a:endParaRPr>
          </a:p>
        </p:txBody>
      </p:sp>
      <p:sp>
        <p:nvSpPr>
          <p:cNvPr id="3" name="Subtitle 2"/>
          <p:cNvSpPr>
            <a:spLocks noGrp="1"/>
          </p:cNvSpPr>
          <p:nvPr>
            <p:ph type="subTitle" idx="1"/>
          </p:nvPr>
        </p:nvSpPr>
        <p:spPr>
          <a:xfrm>
            <a:off x="1371600" y="4250302"/>
            <a:ext cx="6400800" cy="1752600"/>
          </a:xfrm>
        </p:spPr>
        <p:txBody>
          <a:bodyPr/>
          <a:lstStyle/>
          <a:p>
            <a:r>
              <a:rPr lang="en-US" dirty="0" smtClean="0">
                <a:solidFill>
                  <a:srgbClr val="333333"/>
                </a:solidFill>
                <a:latin typeface="CamingoDos Pro Regular"/>
                <a:cs typeface="CamingoDos Pro Regular"/>
              </a:rPr>
              <a:t>A course from </a:t>
            </a:r>
          </a:p>
          <a:p>
            <a:r>
              <a:rPr lang="en-US" dirty="0" smtClean="0">
                <a:solidFill>
                  <a:srgbClr val="333333"/>
                </a:solidFill>
                <a:latin typeface="CamingoDos Pro Regular"/>
                <a:cs typeface="CamingoDos Pro Regular"/>
              </a:rPr>
              <a:t>ThoughtWorks Studios</a:t>
            </a:r>
            <a:endParaRPr lang="en-US" dirty="0">
              <a:latin typeface="CamingoDos Pro Regular"/>
              <a:cs typeface="CamingoDos Pro Regular"/>
            </a:endParaRPr>
          </a:p>
        </p:txBody>
      </p:sp>
      <p:pic>
        <p:nvPicPr>
          <p:cNvPr id="4" name="Picture 3"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10151"/>
            <a:ext cx="2036709" cy="855137"/>
          </a:xfrm>
          <a:prstGeom prst="rect">
            <a:avLst/>
          </a:prstGeom>
        </p:spPr>
      </p:pic>
      <p:grpSp>
        <p:nvGrpSpPr>
          <p:cNvPr id="14" name="Group 13"/>
          <p:cNvGrpSpPr/>
          <p:nvPr/>
        </p:nvGrpSpPr>
        <p:grpSpPr>
          <a:xfrm>
            <a:off x="3920797" y="825890"/>
            <a:ext cx="4537403" cy="465441"/>
            <a:chOff x="3920797" y="825890"/>
            <a:chExt cx="4537403" cy="465441"/>
          </a:xfrm>
        </p:grpSpPr>
        <p:pic>
          <p:nvPicPr>
            <p:cNvPr id="5" name="Picture 4" descr="logo_mingle_bl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797" y="825890"/>
              <a:ext cx="1772641" cy="457932"/>
            </a:xfrm>
            <a:prstGeom prst="rect">
              <a:avLst/>
            </a:prstGeom>
          </p:spPr>
        </p:pic>
        <p:pic>
          <p:nvPicPr>
            <p:cNvPr id="6" name="Picture 5" descr="logo_twist_bl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936" y="825890"/>
              <a:ext cx="1370241" cy="435144"/>
            </a:xfrm>
            <a:prstGeom prst="rect">
              <a:avLst/>
            </a:prstGeom>
          </p:spPr>
        </p:pic>
        <p:pic>
          <p:nvPicPr>
            <p:cNvPr id="7" name="Picture 6" descr="logo_go_bla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18" y="825890"/>
              <a:ext cx="1036582" cy="465441"/>
            </a:xfrm>
            <a:prstGeom prst="rect">
              <a:avLst/>
            </a:prstGeom>
          </p:spPr>
        </p:pic>
      </p:grpSp>
      <p:cxnSp>
        <p:nvCxnSpPr>
          <p:cNvPr id="10" name="Straight Connector 9"/>
          <p:cNvCxnSpPr/>
          <p:nvPr/>
        </p:nvCxnSpPr>
        <p:spPr>
          <a:xfrm>
            <a:off x="685800" y="1935959"/>
            <a:ext cx="7772400" cy="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4193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project lifecycle</a:t>
            </a:r>
            <a:endParaRPr lang="en-GB" dirty="0"/>
          </a:p>
        </p:txBody>
      </p:sp>
      <p:sp>
        <p:nvSpPr>
          <p:cNvPr id="5" name="Rounded Rectangle 4"/>
          <p:cNvSpPr/>
          <p:nvPr/>
        </p:nvSpPr>
        <p:spPr>
          <a:xfrm>
            <a:off x="1246137" y="3429000"/>
            <a:ext cx="1000132"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246269" y="342900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2746335"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3" name="TextBox 12"/>
          <p:cNvSpPr txBox="1"/>
          <p:nvPr/>
        </p:nvSpPr>
        <p:spPr>
          <a:xfrm>
            <a:off x="1167236" y="4429132"/>
            <a:ext cx="1210563"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Inception</a:t>
            </a:r>
          </a:p>
        </p:txBody>
      </p:sp>
      <p:sp>
        <p:nvSpPr>
          <p:cNvPr id="14" name="TextBox 13"/>
          <p:cNvSpPr txBox="1"/>
          <p:nvPr/>
        </p:nvSpPr>
        <p:spPr>
          <a:xfrm>
            <a:off x="1918928" y="2756410"/>
            <a:ext cx="114631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Initiation</a:t>
            </a:r>
          </a:p>
        </p:txBody>
      </p:sp>
      <p:sp>
        <p:nvSpPr>
          <p:cNvPr id="15" name="TextBox 14"/>
          <p:cNvSpPr txBox="1"/>
          <p:nvPr/>
        </p:nvSpPr>
        <p:spPr>
          <a:xfrm>
            <a:off x="4056144" y="4429132"/>
            <a:ext cx="2103460"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and deliver</a:t>
            </a:r>
          </a:p>
        </p:txBody>
      </p:sp>
      <p:sp>
        <p:nvSpPr>
          <p:cNvPr id="16" name="TextBox 15"/>
          <p:cNvSpPr txBox="1"/>
          <p:nvPr/>
        </p:nvSpPr>
        <p:spPr>
          <a:xfrm>
            <a:off x="5938837" y="2756410"/>
            <a:ext cx="206716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Evolve/Hand over…</a:t>
            </a:r>
            <a:endParaRPr lang="en-GB" sz="1400" dirty="0">
              <a:solidFill>
                <a:schemeClr val="accent2">
                  <a:lumMod val="50000"/>
                </a:schemeClr>
              </a:solidFill>
              <a:latin typeface="+mj-lt"/>
            </a:endParaRPr>
          </a:p>
        </p:txBody>
      </p:sp>
      <p:cxnSp>
        <p:nvCxnSpPr>
          <p:cNvPr id="17" name="Straight Arrow Connector 16"/>
          <p:cNvCxnSpPr/>
          <p:nvPr/>
        </p:nvCxnSpPr>
        <p:spPr>
          <a:xfrm rot="5400000" flipH="1" flipV="1">
            <a:off x="1584203"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912119"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2367634"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414582" y="3428999"/>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7666309" y="3230242"/>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rot="16200000" flipH="1">
            <a:off x="7516551"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9541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Composition</a:t>
            </a:r>
            <a:endParaRPr lang="en-US" dirty="0"/>
          </a:p>
        </p:txBody>
      </p:sp>
      <p:pic>
        <p:nvPicPr>
          <p:cNvPr id="3" name="Picture 2" descr="Indicative Team Compos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540" y="1340536"/>
            <a:ext cx="5918248" cy="4503464"/>
          </a:xfrm>
          <a:prstGeom prst="rect">
            <a:avLst/>
          </a:prstGeom>
        </p:spPr>
      </p:pic>
      <p:pic>
        <p:nvPicPr>
          <p:cNvPr id="52" name="Picture 51" descr="vern_is_wonde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504" y="1956532"/>
            <a:ext cx="362614" cy="1252284"/>
          </a:xfrm>
          <a:prstGeom prst="rect">
            <a:avLst/>
          </a:prstGeom>
        </p:spPr>
      </p:pic>
    </p:spTree>
    <p:extLst>
      <p:ext uri="{BB962C8B-B14F-4D97-AF65-F5344CB8AC3E}">
        <p14:creationId xmlns:p14="http://schemas.microsoft.com/office/powerpoint/2010/main" val="2586662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activities by role</a:t>
            </a:r>
            <a:endParaRPr lang="en-US" dirty="0"/>
          </a:p>
        </p:txBody>
      </p:sp>
      <p:cxnSp>
        <p:nvCxnSpPr>
          <p:cNvPr id="5" name="Straight Connector 4"/>
          <p:cNvCxnSpPr/>
          <p:nvPr/>
        </p:nvCxnSpPr>
        <p:spPr>
          <a:xfrm flipH="1">
            <a:off x="2675541" y="16002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690906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4348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49385" y="1752601"/>
            <a:ext cx="1097342" cy="369332"/>
          </a:xfrm>
          <a:prstGeom prst="rect">
            <a:avLst/>
          </a:prstGeom>
          <a:noFill/>
        </p:spPr>
        <p:txBody>
          <a:bodyPr wrap="square" rtlCol="0">
            <a:spAutoFit/>
          </a:bodyPr>
          <a:lstStyle/>
          <a:p>
            <a:r>
              <a:rPr lang="en-US" dirty="0" smtClean="0"/>
              <a:t>Analysis</a:t>
            </a:r>
            <a:endParaRPr lang="en-US" dirty="0"/>
          </a:p>
        </p:txBody>
      </p:sp>
      <p:sp>
        <p:nvSpPr>
          <p:cNvPr id="10" name="TextBox 9"/>
          <p:cNvSpPr txBox="1"/>
          <p:nvPr/>
        </p:nvSpPr>
        <p:spPr>
          <a:xfrm>
            <a:off x="2963567" y="1752601"/>
            <a:ext cx="1561426" cy="646331"/>
          </a:xfrm>
          <a:prstGeom prst="rect">
            <a:avLst/>
          </a:prstGeom>
          <a:noFill/>
        </p:spPr>
        <p:txBody>
          <a:bodyPr wrap="square" rtlCol="0">
            <a:spAutoFit/>
          </a:bodyPr>
          <a:lstStyle/>
          <a:p>
            <a:r>
              <a:rPr lang="en-US" dirty="0" smtClean="0"/>
              <a:t>Exploratory Testing</a:t>
            </a:r>
            <a:endParaRPr lang="en-US" dirty="0"/>
          </a:p>
        </p:txBody>
      </p:sp>
      <p:sp>
        <p:nvSpPr>
          <p:cNvPr id="11" name="TextBox 10"/>
          <p:cNvSpPr txBox="1"/>
          <p:nvPr/>
        </p:nvSpPr>
        <p:spPr>
          <a:xfrm>
            <a:off x="4977749" y="1752601"/>
            <a:ext cx="1561426" cy="646331"/>
          </a:xfrm>
          <a:prstGeom prst="rect">
            <a:avLst/>
          </a:prstGeom>
          <a:noFill/>
        </p:spPr>
        <p:txBody>
          <a:bodyPr wrap="square" rtlCol="0">
            <a:spAutoFit/>
          </a:bodyPr>
          <a:lstStyle/>
          <a:p>
            <a:r>
              <a:rPr lang="en-US" dirty="0"/>
              <a:t>Test </a:t>
            </a:r>
            <a:r>
              <a:rPr lang="en-US" dirty="0" smtClean="0"/>
              <a:t>automating</a:t>
            </a:r>
            <a:endParaRPr lang="en-US" dirty="0"/>
          </a:p>
        </p:txBody>
      </p:sp>
      <p:sp>
        <p:nvSpPr>
          <p:cNvPr id="12" name="TextBox 11"/>
          <p:cNvSpPr txBox="1"/>
          <p:nvPr/>
        </p:nvSpPr>
        <p:spPr>
          <a:xfrm>
            <a:off x="6991931" y="1752601"/>
            <a:ext cx="1561426" cy="369332"/>
          </a:xfrm>
          <a:prstGeom prst="rect">
            <a:avLst/>
          </a:prstGeom>
          <a:noFill/>
        </p:spPr>
        <p:txBody>
          <a:bodyPr wrap="square" rtlCol="0">
            <a:spAutoFit/>
          </a:bodyPr>
          <a:lstStyle/>
          <a:p>
            <a:r>
              <a:rPr lang="en-US" dirty="0" smtClean="0"/>
              <a:t>Programming</a:t>
            </a:r>
            <a:endParaRPr lang="en-US" dirty="0"/>
          </a:p>
        </p:txBody>
      </p:sp>
      <p:sp>
        <p:nvSpPr>
          <p:cNvPr id="13" name="Oval 12"/>
          <p:cNvSpPr/>
          <p:nvPr/>
        </p:nvSpPr>
        <p:spPr>
          <a:xfrm>
            <a:off x="1134331" y="2394198"/>
            <a:ext cx="255224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Analyst</a:t>
            </a:r>
            <a:endParaRPr lang="en-US" dirty="0"/>
          </a:p>
        </p:txBody>
      </p:sp>
      <p:sp>
        <p:nvSpPr>
          <p:cNvPr id="14" name="Oval 13"/>
          <p:cNvSpPr/>
          <p:nvPr/>
        </p:nvSpPr>
        <p:spPr>
          <a:xfrm>
            <a:off x="2046726" y="3444240"/>
            <a:ext cx="5153807"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Quality Assurance</a:t>
            </a:r>
            <a:endParaRPr lang="en-US" dirty="0"/>
          </a:p>
        </p:txBody>
      </p:sp>
      <p:sp>
        <p:nvSpPr>
          <p:cNvPr id="15" name="Oval 14"/>
          <p:cNvSpPr/>
          <p:nvPr/>
        </p:nvSpPr>
        <p:spPr>
          <a:xfrm>
            <a:off x="4524993" y="4398024"/>
            <a:ext cx="402836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Programmer</a:t>
            </a:r>
            <a:endParaRPr lang="en-US" dirty="0"/>
          </a:p>
        </p:txBody>
      </p:sp>
      <p:sp>
        <p:nvSpPr>
          <p:cNvPr id="16" name="Oval 15"/>
          <p:cNvSpPr/>
          <p:nvPr/>
        </p:nvSpPr>
        <p:spPr>
          <a:xfrm>
            <a:off x="1134331" y="4754377"/>
            <a:ext cx="255224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User Experience Designer</a:t>
            </a:r>
            <a:endParaRPr lang="en-US" dirty="0"/>
          </a:p>
        </p:txBody>
      </p:sp>
      <p:sp>
        <p:nvSpPr>
          <p:cNvPr id="17" name="TextBox 16"/>
          <p:cNvSpPr txBox="1"/>
          <p:nvPr/>
        </p:nvSpPr>
        <p:spPr>
          <a:xfrm>
            <a:off x="585659" y="4156947"/>
            <a:ext cx="1313111" cy="646331"/>
          </a:xfrm>
          <a:prstGeom prst="rect">
            <a:avLst/>
          </a:prstGeom>
          <a:noFill/>
        </p:spPr>
        <p:txBody>
          <a:bodyPr wrap="square" rtlCol="0">
            <a:spAutoFit/>
          </a:bodyPr>
          <a:lstStyle/>
          <a:p>
            <a:r>
              <a:rPr lang="en-US" dirty="0" smtClean="0"/>
              <a:t>Experience Design</a:t>
            </a:r>
            <a:endParaRPr lang="en-US" dirty="0"/>
          </a:p>
        </p:txBody>
      </p:sp>
      <p:sp>
        <p:nvSpPr>
          <p:cNvPr id="18" name="TextBox 17"/>
          <p:cNvSpPr txBox="1"/>
          <p:nvPr/>
        </p:nvSpPr>
        <p:spPr>
          <a:xfrm>
            <a:off x="3242703" y="2804439"/>
            <a:ext cx="1520993" cy="646331"/>
          </a:xfrm>
          <a:prstGeom prst="rect">
            <a:avLst/>
          </a:prstGeom>
          <a:noFill/>
        </p:spPr>
        <p:txBody>
          <a:bodyPr wrap="square" rtlCol="0">
            <a:spAutoFit/>
          </a:bodyPr>
          <a:lstStyle/>
          <a:p>
            <a:pPr algn="r"/>
            <a:r>
              <a:rPr lang="en-US" dirty="0" smtClean="0"/>
              <a:t>Process improvement</a:t>
            </a:r>
            <a:endParaRPr lang="en-US" dirty="0"/>
          </a:p>
        </p:txBody>
      </p:sp>
    </p:spTree>
    <p:extLst>
      <p:ext uri="{BB962C8B-B14F-4D97-AF65-F5344CB8AC3E}">
        <p14:creationId xmlns:p14="http://schemas.microsoft.com/office/powerpoint/2010/main" val="35589450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Agile practices</a:t>
            </a:r>
            <a:endParaRPr lang="en-US" dirty="0"/>
          </a:p>
        </p:txBody>
      </p:sp>
      <p:sp>
        <p:nvSpPr>
          <p:cNvPr id="8" name="Content Placeholder 7"/>
          <p:cNvSpPr>
            <a:spLocks noGrp="1"/>
          </p:cNvSpPr>
          <p:nvPr>
            <p:ph idx="1"/>
          </p:nvPr>
        </p:nvSpPr>
        <p:spPr/>
        <p:txBody>
          <a:bodyPr/>
          <a:lstStyle/>
          <a:p>
            <a:endParaRPr lang="en-US"/>
          </a:p>
        </p:txBody>
      </p:sp>
      <p:grpSp>
        <p:nvGrpSpPr>
          <p:cNvPr id="6" name="Group 5"/>
          <p:cNvGrpSpPr/>
          <p:nvPr/>
        </p:nvGrpSpPr>
        <p:grpSpPr>
          <a:xfrm>
            <a:off x="1172313" y="1645025"/>
            <a:ext cx="6878320" cy="4139730"/>
            <a:chOff x="868680" y="1444283"/>
            <a:chExt cx="7406640" cy="4457700"/>
          </a:xfrm>
        </p:grpSpPr>
        <p:grpSp>
          <p:nvGrpSpPr>
            <p:cNvPr id="2" name="Group 3"/>
            <p:cNvGrpSpPr>
              <a:grpSpLocks/>
            </p:cNvGrpSpPr>
            <p:nvPr/>
          </p:nvGrpSpPr>
          <p:grpSpPr bwMode="auto">
            <a:xfrm>
              <a:off x="868680" y="1444283"/>
              <a:ext cx="7406640" cy="4457700"/>
              <a:chOff x="0" y="0"/>
              <a:chExt cx="5184" cy="3120"/>
            </a:xfrm>
          </p:grpSpPr>
          <p:sp>
            <p:nvSpPr>
              <p:cNvPr id="37" name="Rectangle 4"/>
              <p:cNvSpPr>
                <a:spLocks/>
              </p:cNvSpPr>
              <p:nvPr/>
            </p:nvSpPr>
            <p:spPr bwMode="auto">
              <a:xfrm>
                <a:off x="0" y="0"/>
                <a:ext cx="5184" cy="3120"/>
              </a:xfrm>
              <a:prstGeom prst="rect">
                <a:avLst/>
              </a:prstGeom>
              <a:solidFill>
                <a:srgbClr val="BEBED4"/>
              </a:solidFill>
              <a:ln w="50800">
                <a:solidFill>
                  <a:srgbClr val="808080"/>
                </a:solidFill>
                <a:miter lim="800000"/>
                <a:headEnd/>
                <a:tailEnd/>
              </a:ln>
            </p:spPr>
            <p:txBody>
              <a:bodyPr lIns="0" tIns="0" rIns="0" bIns="0"/>
              <a:lstStyle/>
              <a:p>
                <a:pPr>
                  <a:buNone/>
                </a:pPr>
                <a:endParaRPr lang="en-GB"/>
              </a:p>
            </p:txBody>
          </p:sp>
          <p:sp>
            <p:nvSpPr>
              <p:cNvPr id="38" name="Rectangle 5"/>
              <p:cNvSpPr>
                <a:spLocks/>
              </p:cNvSpPr>
              <p:nvPr/>
            </p:nvSpPr>
            <p:spPr bwMode="auto">
              <a:xfrm>
                <a:off x="0" y="0"/>
                <a:ext cx="0" cy="108"/>
              </a:xfrm>
              <a:prstGeom prst="rect">
                <a:avLst/>
              </a:prstGeom>
              <a:noFill/>
              <a:ln w="12700">
                <a:solidFill>
                  <a:srgbClr val="808080"/>
                </a:solidFill>
                <a:miter lim="800000"/>
                <a:headEnd/>
                <a:tailEnd/>
              </a:ln>
            </p:spPr>
            <p:txBody>
              <a:bodyPr wrap="none" lIns="0" tIns="0" rIns="0" bIns="0">
                <a:spAutoFit/>
              </a:bodyPr>
              <a:lstStyle/>
              <a:p>
                <a:pPr>
                  <a:buNone/>
                </a:pPr>
                <a:endParaRPr lang="en-GB"/>
              </a:p>
            </p:txBody>
          </p:sp>
        </p:grpSp>
        <p:sp>
          <p:nvSpPr>
            <p:cNvPr id="39" name="Rectangle 6"/>
            <p:cNvSpPr>
              <a:spLocks/>
            </p:cNvSpPr>
            <p:nvPr/>
          </p:nvSpPr>
          <p:spPr bwMode="auto">
            <a:xfrm>
              <a:off x="3406140" y="5571942"/>
              <a:ext cx="2331720" cy="246221"/>
            </a:xfrm>
            <a:prstGeom prst="rect">
              <a:avLst/>
            </a:prstGeom>
            <a:solidFill>
              <a:srgbClr val="BEBED4"/>
            </a:solidFill>
            <a:ln w="12700">
              <a:noFill/>
              <a:miter lim="800000"/>
              <a:headEnd/>
              <a:tailEnd/>
            </a:ln>
          </p:spPr>
          <p:txBody>
            <a:bodyPr lIns="0" tIns="0" rIns="40639" bIns="0">
              <a:spAutoFit/>
            </a:bodyPr>
            <a:lstStyle/>
            <a:p>
              <a:pPr marL="35719" algn="ctr">
                <a:buNone/>
              </a:pPr>
              <a:r>
                <a:rPr lang="en-US" sz="1600" b="1" dirty="0" smtClean="0">
                  <a:solidFill>
                    <a:srgbClr val="000000"/>
                  </a:solidFill>
                  <a:cs typeface="Tahoma" pitchFamily="34" charset="0"/>
                  <a:sym typeface="Tahoma" pitchFamily="34" charset="0"/>
                </a:rPr>
                <a:t>ORGANIZATIONAL</a:t>
              </a:r>
              <a:endParaRPr lang="en-US" sz="1600" b="1" dirty="0">
                <a:solidFill>
                  <a:srgbClr val="000000"/>
                </a:solidFill>
                <a:cs typeface="Tahoma" pitchFamily="34" charset="0"/>
                <a:sym typeface="Tahoma" pitchFamily="34" charset="0"/>
              </a:endParaRPr>
            </a:p>
          </p:txBody>
        </p:sp>
        <p:sp>
          <p:nvSpPr>
            <p:cNvPr id="40" name="Rectangle 7"/>
            <p:cNvSpPr>
              <a:spLocks/>
            </p:cNvSpPr>
            <p:nvPr/>
          </p:nvSpPr>
          <p:spPr bwMode="auto">
            <a:xfrm>
              <a:off x="948690" y="1538581"/>
              <a:ext cx="1078706"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Build/Deploy</a:t>
              </a:r>
            </a:p>
          </p:txBody>
        </p:sp>
        <p:sp>
          <p:nvSpPr>
            <p:cNvPr id="41" name="Rectangle 8"/>
            <p:cNvSpPr>
              <a:spLocks/>
            </p:cNvSpPr>
            <p:nvPr/>
          </p:nvSpPr>
          <p:spPr bwMode="auto">
            <a:xfrm>
              <a:off x="948690" y="2744120"/>
              <a:ext cx="938689"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Testing</a:t>
              </a:r>
            </a:p>
          </p:txBody>
        </p:sp>
        <p:sp>
          <p:nvSpPr>
            <p:cNvPr id="42" name="Rectangle 9"/>
            <p:cNvSpPr>
              <a:spLocks/>
            </p:cNvSpPr>
            <p:nvPr/>
          </p:nvSpPr>
          <p:spPr bwMode="auto">
            <a:xfrm>
              <a:off x="7363778" y="1512863"/>
              <a:ext cx="79009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Short</a:t>
              </a:r>
            </a:p>
            <a:p>
              <a:pPr marL="35719" algn="r">
                <a:buNone/>
              </a:pPr>
              <a:r>
                <a:rPr lang="en-US" sz="1400" dirty="0">
                  <a:cs typeface="Tahoma" pitchFamily="34" charset="0"/>
                  <a:sym typeface="Tahoma" pitchFamily="34" charset="0"/>
                </a:rPr>
                <a:t>Releases</a:t>
              </a:r>
            </a:p>
          </p:txBody>
        </p:sp>
        <p:sp>
          <p:nvSpPr>
            <p:cNvPr id="43" name="Rectangle 10"/>
            <p:cNvSpPr>
              <a:spLocks/>
            </p:cNvSpPr>
            <p:nvPr/>
          </p:nvSpPr>
          <p:spPr bwMode="auto">
            <a:xfrm>
              <a:off x="948690" y="3949659"/>
              <a:ext cx="865823"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Coding</a:t>
              </a:r>
            </a:p>
            <a:p>
              <a:pPr marL="35719">
                <a:buNone/>
              </a:pPr>
              <a:r>
                <a:rPr lang="en-US" sz="1400" dirty="0">
                  <a:cs typeface="Tahoma" pitchFamily="34" charset="0"/>
                  <a:sym typeface="Tahoma" pitchFamily="34" charset="0"/>
                </a:rPr>
                <a:t>Standards</a:t>
              </a:r>
            </a:p>
          </p:txBody>
        </p:sp>
        <p:sp>
          <p:nvSpPr>
            <p:cNvPr id="44" name="Rectangle 11"/>
            <p:cNvSpPr>
              <a:spLocks/>
            </p:cNvSpPr>
            <p:nvPr/>
          </p:nvSpPr>
          <p:spPr bwMode="auto">
            <a:xfrm>
              <a:off x="948690" y="5140091"/>
              <a:ext cx="958691"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Continuous</a:t>
              </a:r>
            </a:p>
            <a:p>
              <a:pPr marL="35719">
                <a:buNone/>
              </a:pPr>
              <a:r>
                <a:rPr lang="en-US" sz="1400" dirty="0">
                  <a:cs typeface="Tahoma" pitchFamily="34" charset="0"/>
                  <a:sym typeface="Tahoma" pitchFamily="34" charset="0"/>
                </a:rPr>
                <a:t>Integration</a:t>
              </a:r>
            </a:p>
          </p:txBody>
        </p:sp>
        <p:sp>
          <p:nvSpPr>
            <p:cNvPr id="45" name="Rectangle 12"/>
            <p:cNvSpPr>
              <a:spLocks/>
            </p:cNvSpPr>
            <p:nvPr/>
          </p:nvSpPr>
          <p:spPr bwMode="auto">
            <a:xfrm>
              <a:off x="7329488" y="5140091"/>
              <a:ext cx="82438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On-site</a:t>
              </a:r>
            </a:p>
            <a:p>
              <a:pPr marL="35719" algn="r">
                <a:buNone/>
              </a:pPr>
              <a:r>
                <a:rPr lang="en-US" sz="1400" dirty="0">
                  <a:cs typeface="Tahoma" pitchFamily="34" charset="0"/>
                  <a:sym typeface="Tahoma" pitchFamily="34" charset="0"/>
                </a:rPr>
                <a:t>Customer</a:t>
              </a:r>
            </a:p>
          </p:txBody>
        </p:sp>
        <p:sp>
          <p:nvSpPr>
            <p:cNvPr id="46" name="Rectangle 13"/>
            <p:cNvSpPr>
              <a:spLocks/>
            </p:cNvSpPr>
            <p:nvPr/>
          </p:nvSpPr>
          <p:spPr bwMode="auto">
            <a:xfrm>
              <a:off x="7190899" y="4103417"/>
              <a:ext cx="962978" cy="215741"/>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Co-location</a:t>
              </a:r>
            </a:p>
          </p:txBody>
        </p:sp>
        <p:sp>
          <p:nvSpPr>
            <p:cNvPr id="47" name="Rectangle 14"/>
            <p:cNvSpPr>
              <a:spLocks/>
            </p:cNvSpPr>
            <p:nvPr/>
          </p:nvSpPr>
          <p:spPr bwMode="auto">
            <a:xfrm>
              <a:off x="7255193" y="2808140"/>
              <a:ext cx="898684"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Collective</a:t>
              </a:r>
            </a:p>
            <a:p>
              <a:pPr marL="35719" algn="r">
                <a:buNone/>
              </a:pPr>
              <a:r>
                <a:rPr lang="en-US" sz="1400" dirty="0">
                  <a:cs typeface="Tahoma" pitchFamily="34" charset="0"/>
                  <a:sym typeface="Tahoma" pitchFamily="34" charset="0"/>
                </a:rPr>
                <a:t>Ownership</a:t>
              </a:r>
            </a:p>
          </p:txBody>
        </p:sp>
        <p:grpSp>
          <p:nvGrpSpPr>
            <p:cNvPr id="3" name="Group 16"/>
            <p:cNvGrpSpPr>
              <a:grpSpLocks/>
            </p:cNvGrpSpPr>
            <p:nvPr/>
          </p:nvGrpSpPr>
          <p:grpSpPr bwMode="auto">
            <a:xfrm>
              <a:off x="2143125" y="1512863"/>
              <a:ext cx="4937760" cy="4001929"/>
              <a:chOff x="0" y="0"/>
              <a:chExt cx="3456" cy="2640"/>
            </a:xfrm>
            <a:solidFill>
              <a:schemeClr val="accent6">
                <a:lumMod val="40000"/>
                <a:lumOff val="60000"/>
              </a:schemeClr>
            </a:solidFill>
          </p:grpSpPr>
          <p:sp>
            <p:nvSpPr>
              <p:cNvPr id="49" name="Rectangle 17"/>
              <p:cNvSpPr>
                <a:spLocks/>
              </p:cNvSpPr>
              <p:nvPr/>
            </p:nvSpPr>
            <p:spPr bwMode="auto">
              <a:xfrm>
                <a:off x="0" y="0"/>
                <a:ext cx="3456" cy="2640"/>
              </a:xfrm>
              <a:prstGeom prst="rect">
                <a:avLst/>
              </a:prstGeom>
              <a:grpFill/>
              <a:ln w="50800">
                <a:solidFill>
                  <a:srgbClr val="808080"/>
                </a:solidFill>
                <a:miter lim="800000"/>
                <a:headEnd/>
                <a:tailEnd/>
              </a:ln>
            </p:spPr>
            <p:txBody>
              <a:bodyPr lIns="0" tIns="0" rIns="0" bIns="0"/>
              <a:lstStyle/>
              <a:p>
                <a:pPr>
                  <a:buNone/>
                </a:pPr>
                <a:endParaRPr lang="en-GB"/>
              </a:p>
            </p:txBody>
          </p:sp>
          <p:sp>
            <p:nvSpPr>
              <p:cNvPr id="50" name="Rectangle 18"/>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buNone/>
                </a:pPr>
                <a:endParaRPr lang="en-GB"/>
              </a:p>
            </p:txBody>
          </p:sp>
        </p:grpSp>
        <p:sp>
          <p:nvSpPr>
            <p:cNvPr id="51" name="Rectangle 19"/>
            <p:cNvSpPr>
              <a:spLocks/>
            </p:cNvSpPr>
            <p:nvPr/>
          </p:nvSpPr>
          <p:spPr bwMode="auto">
            <a:xfrm>
              <a:off x="3308985" y="5145156"/>
              <a:ext cx="2331720" cy="246221"/>
            </a:xfrm>
            <a:prstGeom prst="rect">
              <a:avLst/>
            </a:prstGeom>
            <a:solidFill>
              <a:schemeClr val="accent6">
                <a:lumMod val="40000"/>
                <a:lumOff val="60000"/>
              </a:schemeClr>
            </a:solidFill>
            <a:ln w="12700">
              <a:noFill/>
              <a:miter lim="800000"/>
              <a:headEnd/>
              <a:tailEnd/>
            </a:ln>
          </p:spPr>
          <p:txBody>
            <a:bodyPr lIns="0" tIns="0" rIns="40639" bIns="0">
              <a:spAutoFit/>
            </a:bodyPr>
            <a:lstStyle/>
            <a:p>
              <a:pPr marL="35719" algn="ctr">
                <a:buNone/>
              </a:pPr>
              <a:r>
                <a:rPr lang="en-US" sz="1600" b="1" dirty="0">
                  <a:cs typeface="Tahoma" pitchFamily="34" charset="0"/>
                  <a:sym typeface="Tahoma" pitchFamily="34" charset="0"/>
                </a:rPr>
                <a:t>TEAM</a:t>
              </a:r>
            </a:p>
          </p:txBody>
        </p:sp>
        <p:sp>
          <p:nvSpPr>
            <p:cNvPr id="52" name="Rectangle 20"/>
            <p:cNvSpPr>
              <a:spLocks/>
            </p:cNvSpPr>
            <p:nvPr/>
          </p:nvSpPr>
          <p:spPr bwMode="auto">
            <a:xfrm>
              <a:off x="6163420" y="1823100"/>
              <a:ext cx="818881" cy="215444"/>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smtClean="0">
                  <a:cs typeface="Tahoma" pitchFamily="34" charset="0"/>
                  <a:sym typeface="Tahoma" pitchFamily="34" charset="0"/>
                </a:rPr>
                <a:t>Showcases</a:t>
              </a:r>
              <a:endParaRPr lang="en-US" sz="1400" dirty="0">
                <a:cs typeface="Tahoma" pitchFamily="34" charset="0"/>
                <a:sym typeface="Tahoma" pitchFamily="34" charset="0"/>
              </a:endParaRPr>
            </a:p>
          </p:txBody>
        </p:sp>
        <p:sp>
          <p:nvSpPr>
            <p:cNvPr id="53" name="Rectangle 21"/>
            <p:cNvSpPr>
              <a:spLocks/>
            </p:cNvSpPr>
            <p:nvPr/>
          </p:nvSpPr>
          <p:spPr bwMode="auto">
            <a:xfrm>
              <a:off x="6202204" y="4221371"/>
              <a:ext cx="780098"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solidFill>
                    <a:srgbClr val="191919"/>
                  </a:solidFill>
                  <a:cs typeface="Tahoma" pitchFamily="34" charset="0"/>
                  <a:sym typeface="Tahoma" pitchFamily="34" charset="0"/>
                </a:rPr>
                <a:t>Iterations</a:t>
              </a:r>
            </a:p>
          </p:txBody>
        </p:sp>
        <p:sp>
          <p:nvSpPr>
            <p:cNvPr id="54" name="Rectangle 22"/>
            <p:cNvSpPr>
              <a:spLocks/>
            </p:cNvSpPr>
            <p:nvPr/>
          </p:nvSpPr>
          <p:spPr bwMode="auto">
            <a:xfrm>
              <a:off x="3870980" y="1626071"/>
              <a:ext cx="1408510" cy="430887"/>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Iteration kickoff/</a:t>
              </a:r>
              <a:br>
                <a:rPr lang="en-US" sz="1400" dirty="0" smtClean="0">
                  <a:cs typeface="Tahoma" pitchFamily="34" charset="0"/>
                  <a:sym typeface="Tahoma" pitchFamily="34" charset="0"/>
                </a:rPr>
              </a:br>
              <a:r>
                <a:rPr lang="en-US" sz="1400" dirty="0" smtClean="0">
                  <a:cs typeface="Tahoma" pitchFamily="34" charset="0"/>
                  <a:sym typeface="Tahoma" pitchFamily="34" charset="0"/>
                </a:rPr>
                <a:t>planning meeting</a:t>
              </a:r>
              <a:endParaRPr lang="en-US" sz="1400" dirty="0">
                <a:cs typeface="Tahoma" pitchFamily="34" charset="0"/>
                <a:sym typeface="Tahoma" pitchFamily="34" charset="0"/>
              </a:endParaRPr>
            </a:p>
          </p:txBody>
        </p:sp>
        <p:sp>
          <p:nvSpPr>
            <p:cNvPr id="55" name="Rectangle 23"/>
            <p:cNvSpPr>
              <a:spLocks/>
            </p:cNvSpPr>
            <p:nvPr/>
          </p:nvSpPr>
          <p:spPr bwMode="auto">
            <a:xfrm>
              <a:off x="2218849" y="4880172"/>
              <a:ext cx="61436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User</a:t>
              </a:r>
            </a:p>
            <a:p>
              <a:pPr marL="35719">
                <a:buNone/>
              </a:pPr>
              <a:r>
                <a:rPr lang="en-US" sz="1400" dirty="0">
                  <a:cs typeface="Tahoma" pitchFamily="34" charset="0"/>
                  <a:sym typeface="Tahoma" pitchFamily="34" charset="0"/>
                </a:rPr>
                <a:t>Stories</a:t>
              </a:r>
            </a:p>
          </p:txBody>
        </p:sp>
        <p:sp>
          <p:nvSpPr>
            <p:cNvPr id="56" name="Rectangle 24"/>
            <p:cNvSpPr>
              <a:spLocks/>
            </p:cNvSpPr>
            <p:nvPr/>
          </p:nvSpPr>
          <p:spPr bwMode="auto">
            <a:xfrm>
              <a:off x="2218849" y="3760659"/>
              <a:ext cx="68294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Velocity</a:t>
              </a:r>
            </a:p>
            <a:p>
              <a:pPr marL="35719">
                <a:buNone/>
              </a:pPr>
              <a:r>
                <a:rPr lang="en-US" sz="1400" dirty="0">
                  <a:cs typeface="Tahoma" pitchFamily="34" charset="0"/>
                  <a:sym typeface="Tahoma" pitchFamily="34" charset="0"/>
                </a:rPr>
                <a:t>Metrics</a:t>
              </a:r>
            </a:p>
          </p:txBody>
        </p:sp>
        <p:sp>
          <p:nvSpPr>
            <p:cNvPr id="57" name="Rectangle 25"/>
            <p:cNvSpPr>
              <a:spLocks/>
            </p:cNvSpPr>
            <p:nvPr/>
          </p:nvSpPr>
          <p:spPr bwMode="auto">
            <a:xfrm>
              <a:off x="2218849" y="2942613"/>
              <a:ext cx="831533"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Card Wall</a:t>
              </a:r>
            </a:p>
          </p:txBody>
        </p:sp>
        <p:sp>
          <p:nvSpPr>
            <p:cNvPr id="58" name="Rectangle 26"/>
            <p:cNvSpPr>
              <a:spLocks/>
            </p:cNvSpPr>
            <p:nvPr/>
          </p:nvSpPr>
          <p:spPr bwMode="auto">
            <a:xfrm>
              <a:off x="2231608" y="1823100"/>
              <a:ext cx="1134428"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Pair</a:t>
              </a:r>
            </a:p>
            <a:p>
              <a:pPr marL="35719">
                <a:buNone/>
              </a:pPr>
              <a:r>
                <a:rPr lang="en-US" sz="1400" dirty="0" smtClean="0">
                  <a:cs typeface="Tahoma" pitchFamily="34" charset="0"/>
                  <a:sym typeface="Tahoma" pitchFamily="34" charset="0"/>
                </a:rPr>
                <a:t>Programming</a:t>
              </a:r>
              <a:endParaRPr lang="en-US" sz="1400" dirty="0">
                <a:cs typeface="Tahoma" pitchFamily="34" charset="0"/>
                <a:sym typeface="Tahoma" pitchFamily="34" charset="0"/>
              </a:endParaRPr>
            </a:p>
          </p:txBody>
        </p:sp>
        <p:sp>
          <p:nvSpPr>
            <p:cNvPr id="59" name="Rectangle 27"/>
            <p:cNvSpPr>
              <a:spLocks/>
            </p:cNvSpPr>
            <p:nvPr/>
          </p:nvSpPr>
          <p:spPr bwMode="auto">
            <a:xfrm>
              <a:off x="6003608" y="4880172"/>
              <a:ext cx="978694"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Sustainable</a:t>
              </a:r>
            </a:p>
            <a:p>
              <a:pPr marL="35719" algn="r">
                <a:buNone/>
              </a:pPr>
              <a:r>
                <a:rPr lang="en-US" sz="1400" dirty="0">
                  <a:cs typeface="Tahoma" pitchFamily="34" charset="0"/>
                  <a:sym typeface="Tahoma" pitchFamily="34" charset="0"/>
                </a:rPr>
                <a:t>Pace</a:t>
              </a:r>
            </a:p>
          </p:txBody>
        </p:sp>
        <p:sp>
          <p:nvSpPr>
            <p:cNvPr id="60" name="Rectangle 28"/>
            <p:cNvSpPr>
              <a:spLocks/>
            </p:cNvSpPr>
            <p:nvPr/>
          </p:nvSpPr>
          <p:spPr bwMode="auto">
            <a:xfrm>
              <a:off x="6120765" y="3242687"/>
              <a:ext cx="861536"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Daily</a:t>
              </a:r>
            </a:p>
            <a:p>
              <a:pPr marL="35719" algn="r">
                <a:buNone/>
              </a:pPr>
              <a:r>
                <a:rPr lang="en-US" sz="1400" dirty="0">
                  <a:cs typeface="Tahoma" pitchFamily="34" charset="0"/>
                  <a:sym typeface="Tahoma" pitchFamily="34" charset="0"/>
                </a:rPr>
                <a:t>Stand-ups</a:t>
              </a:r>
            </a:p>
          </p:txBody>
        </p:sp>
        <p:grpSp>
          <p:nvGrpSpPr>
            <p:cNvPr id="4" name="Group 30"/>
            <p:cNvGrpSpPr>
              <a:grpSpLocks/>
            </p:cNvGrpSpPr>
            <p:nvPr/>
          </p:nvGrpSpPr>
          <p:grpSpPr bwMode="auto">
            <a:xfrm>
              <a:off x="3406140" y="2154372"/>
              <a:ext cx="2331720" cy="2948940"/>
              <a:chOff x="0" y="0"/>
              <a:chExt cx="1632" cy="2064"/>
            </a:xfrm>
            <a:solidFill>
              <a:schemeClr val="bg1">
                <a:lumMod val="75000"/>
              </a:schemeClr>
            </a:solidFill>
          </p:grpSpPr>
          <p:sp>
            <p:nvSpPr>
              <p:cNvPr id="62" name="Rectangle 31"/>
              <p:cNvSpPr>
                <a:spLocks/>
              </p:cNvSpPr>
              <p:nvPr/>
            </p:nvSpPr>
            <p:spPr bwMode="auto">
              <a:xfrm>
                <a:off x="0" y="0"/>
                <a:ext cx="1632" cy="2064"/>
              </a:xfrm>
              <a:prstGeom prst="rect">
                <a:avLst/>
              </a:prstGeom>
              <a:grpFill/>
              <a:ln w="50800">
                <a:solidFill>
                  <a:srgbClr val="808080"/>
                </a:solidFill>
                <a:miter lim="800000"/>
                <a:headEnd/>
                <a:tailEnd/>
              </a:ln>
            </p:spPr>
            <p:txBody>
              <a:bodyPr lIns="0" tIns="0" rIns="0" bIns="0"/>
              <a:lstStyle/>
              <a:p>
                <a:pPr algn="ctr">
                  <a:buNone/>
                </a:pPr>
                <a:endParaRPr lang="en-GB"/>
              </a:p>
            </p:txBody>
          </p:sp>
          <p:sp>
            <p:nvSpPr>
              <p:cNvPr id="63" name="Rectangle 32"/>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lgn="ctr">
                  <a:buNone/>
                </a:pPr>
                <a:endParaRPr lang="en-GB"/>
              </a:p>
            </p:txBody>
          </p:sp>
        </p:grpSp>
        <p:sp>
          <p:nvSpPr>
            <p:cNvPr id="64" name="Rectangle 33"/>
            <p:cNvSpPr>
              <a:spLocks/>
            </p:cNvSpPr>
            <p:nvPr/>
          </p:nvSpPr>
          <p:spPr bwMode="auto">
            <a:xfrm>
              <a:off x="3680460" y="4733676"/>
              <a:ext cx="1714500" cy="246221"/>
            </a:xfrm>
            <a:prstGeom prst="rect">
              <a:avLst/>
            </a:prstGeom>
            <a:solidFill>
              <a:schemeClr val="bg1">
                <a:lumMod val="75000"/>
              </a:schemeClr>
            </a:solidFill>
            <a:ln w="12700">
              <a:noFill/>
              <a:miter lim="800000"/>
              <a:headEnd/>
              <a:tailEnd/>
            </a:ln>
          </p:spPr>
          <p:txBody>
            <a:bodyPr lIns="0" tIns="0" rIns="40639" bIns="0">
              <a:spAutoFit/>
            </a:bodyPr>
            <a:lstStyle/>
            <a:p>
              <a:pPr marL="35719" algn="ctr">
                <a:buNone/>
              </a:pPr>
              <a:r>
                <a:rPr lang="en-US" sz="1600" b="1" dirty="0">
                  <a:solidFill>
                    <a:srgbClr val="000000"/>
                  </a:solidFill>
                  <a:cs typeface="Tahoma" pitchFamily="34" charset="0"/>
                  <a:sym typeface="Tahoma" pitchFamily="34" charset="0"/>
                </a:rPr>
                <a:t>INDIVIDUAL</a:t>
              </a:r>
            </a:p>
          </p:txBody>
        </p:sp>
        <p:sp>
          <p:nvSpPr>
            <p:cNvPr id="65" name="Rectangle 34"/>
            <p:cNvSpPr>
              <a:spLocks/>
            </p:cNvSpPr>
            <p:nvPr/>
          </p:nvSpPr>
          <p:spPr bwMode="auto">
            <a:xfrm>
              <a:off x="3680460" y="24286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Refactoring</a:t>
              </a:r>
            </a:p>
          </p:txBody>
        </p:sp>
        <p:sp>
          <p:nvSpPr>
            <p:cNvPr id="66" name="Rectangle 35"/>
            <p:cNvSpPr>
              <a:spLocks/>
            </p:cNvSpPr>
            <p:nvPr/>
          </p:nvSpPr>
          <p:spPr bwMode="auto">
            <a:xfrm>
              <a:off x="3680460" y="31144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Simple Design</a:t>
              </a:r>
            </a:p>
          </p:txBody>
        </p:sp>
        <p:sp>
          <p:nvSpPr>
            <p:cNvPr id="67" name="Rectangle 36"/>
            <p:cNvSpPr>
              <a:spLocks/>
            </p:cNvSpPr>
            <p:nvPr/>
          </p:nvSpPr>
          <p:spPr bwMode="auto">
            <a:xfrm>
              <a:off x="3680460" y="3800292"/>
              <a:ext cx="1714500" cy="72009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Test Driven</a:t>
              </a:r>
            </a:p>
            <a:p>
              <a:pPr marL="35719" algn="ctr">
                <a:spcBef>
                  <a:spcPts val="990"/>
                </a:spcBef>
                <a:buNone/>
              </a:pPr>
              <a:r>
                <a:rPr lang="en-US" sz="1600" dirty="0">
                  <a:cs typeface="Tahoma" pitchFamily="34" charset="0"/>
                  <a:sym typeface="Tahoma" pitchFamily="34" charset="0"/>
                </a:rPr>
                <a:t>Development</a:t>
              </a:r>
            </a:p>
          </p:txBody>
        </p:sp>
        <p:sp>
          <p:nvSpPr>
            <p:cNvPr id="35" name="Rectangle 20"/>
            <p:cNvSpPr>
              <a:spLocks/>
            </p:cNvSpPr>
            <p:nvPr/>
          </p:nvSpPr>
          <p:spPr bwMode="auto">
            <a:xfrm>
              <a:off x="5797262" y="2493179"/>
              <a:ext cx="1223010"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Retrospectives</a:t>
              </a:r>
            </a:p>
          </p:txBody>
        </p:sp>
      </p:grpSp>
    </p:spTree>
    <p:extLst>
      <p:ext uri="{BB962C8B-B14F-4D97-AF65-F5344CB8AC3E}">
        <p14:creationId xmlns:p14="http://schemas.microsoft.com/office/powerpoint/2010/main" val="159467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Practices that benefit the QA</a:t>
            </a:r>
            <a:endParaRPr lang="en-US" dirty="0"/>
          </a:p>
        </p:txBody>
      </p:sp>
      <p:sp>
        <p:nvSpPr>
          <p:cNvPr id="3" name="Content Placeholder 2"/>
          <p:cNvSpPr>
            <a:spLocks noGrp="1"/>
          </p:cNvSpPr>
          <p:nvPr>
            <p:ph idx="1"/>
          </p:nvPr>
        </p:nvSpPr>
        <p:spPr/>
        <p:txBody>
          <a:bodyPr>
            <a:normAutofit/>
          </a:bodyPr>
          <a:lstStyle/>
          <a:p>
            <a:r>
              <a:rPr lang="en-US" dirty="0"/>
              <a:t>Unit </a:t>
            </a:r>
            <a:r>
              <a:rPr lang="en-US" dirty="0" smtClean="0"/>
              <a:t>testing</a:t>
            </a:r>
            <a:endParaRPr lang="en-US" dirty="0"/>
          </a:p>
          <a:p>
            <a:r>
              <a:rPr lang="en-US" dirty="0"/>
              <a:t>Continuous </a:t>
            </a:r>
            <a:r>
              <a:rPr lang="en-US" dirty="0" smtClean="0"/>
              <a:t>integration</a:t>
            </a:r>
            <a:endParaRPr lang="en-US" dirty="0"/>
          </a:p>
          <a:p>
            <a:r>
              <a:rPr lang="en-US" dirty="0" smtClean="0"/>
              <a:t>Pairing and whole-team approach</a:t>
            </a:r>
            <a:endParaRPr lang="en-US" dirty="0"/>
          </a:p>
          <a:p>
            <a:r>
              <a:rPr lang="en-US" dirty="0"/>
              <a:t>Iterative </a:t>
            </a:r>
            <a:r>
              <a:rPr lang="en-US" dirty="0" smtClean="0"/>
              <a:t>development</a:t>
            </a:r>
            <a:endParaRPr lang="en-US" dirty="0"/>
          </a:p>
          <a:p>
            <a:r>
              <a:rPr lang="en-US" dirty="0"/>
              <a:t>Team co-</a:t>
            </a:r>
            <a:r>
              <a:rPr lang="en-US" dirty="0" smtClean="0"/>
              <a:t>location and shared space</a:t>
            </a:r>
            <a:endParaRPr lang="en-US" dirty="0"/>
          </a:p>
          <a:p>
            <a:r>
              <a:rPr lang="en-US" dirty="0"/>
              <a:t>Daily </a:t>
            </a:r>
            <a:r>
              <a:rPr lang="en-US" dirty="0" smtClean="0"/>
              <a:t>standups</a:t>
            </a:r>
            <a:endParaRPr lang="en-US" dirty="0"/>
          </a:p>
          <a:p>
            <a:r>
              <a:rPr lang="en-US" dirty="0"/>
              <a:t>Automated functional testing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226313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lstStyle/>
          <a:p>
            <a:pPr marL="0" indent="0">
              <a:buNone/>
            </a:pPr>
            <a:r>
              <a:rPr lang="en-US" dirty="0"/>
              <a:t>How would you pair these like the agile manifesto?</a:t>
            </a:r>
          </a:p>
        </p:txBody>
      </p:sp>
      <p:grpSp>
        <p:nvGrpSpPr>
          <p:cNvPr id="63499" name="Group 11"/>
          <p:cNvGrpSpPr>
            <a:grpSpLocks/>
          </p:cNvGrpSpPr>
          <p:nvPr/>
        </p:nvGrpSpPr>
        <p:grpSpPr bwMode="auto">
          <a:xfrm>
            <a:off x="1295400" y="4419600"/>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3810000" y="5257800"/>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5624513" y="3505200"/>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3048000" y="3143250"/>
            <a:ext cx="2376488" cy="685800"/>
            <a:chOff x="0" y="12"/>
            <a:chExt cx="1497" cy="432"/>
          </a:xfrm>
        </p:grpSpPr>
        <p:sp>
          <p:nvSpPr>
            <p:cNvPr id="63509" name="AutoShape 21"/>
            <p:cNvSpPr>
              <a:spLocks/>
            </p:cNvSpPr>
            <p:nvPr/>
          </p:nvSpPr>
          <p:spPr bwMode="auto">
            <a:xfrm>
              <a:off x="0" y="12"/>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4495800" y="4419600"/>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6308725" y="2460398"/>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2691627" y="2288948"/>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533400" y="3505200"/>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3289111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3502"/>
                                        </p:tgtEl>
                                        <p:attrNameLst>
                                          <p:attrName>style.visibility</p:attrName>
                                        </p:attrNameLst>
                                      </p:cBhvr>
                                      <p:to>
                                        <p:strVal val="visible"/>
                                      </p:to>
                                    </p:set>
                                    <p:animEffect transition="in" filter="dissolve">
                                      <p:cBhvr>
                                        <p:cTn id="7" dur="500"/>
                                        <p:tgtEl>
                                          <p:spTgt spid="63502"/>
                                        </p:tgtEl>
                                      </p:cBhvr>
                                    </p:animEffect>
                                  </p:childTnLst>
                                </p:cTn>
                              </p:par>
                              <p:par>
                                <p:cTn id="8" presetID="9" presetClass="entr" presetSubtype="0" fill="hold" nodeType="withEffect">
                                  <p:stCondLst>
                                    <p:cond delay="0"/>
                                  </p:stCondLst>
                                  <p:childTnLst>
                                    <p:set>
                                      <p:cBhvr>
                                        <p:cTn id="9" dur="1" fill="hold">
                                          <p:stCondLst>
                                            <p:cond delay="0"/>
                                          </p:stCondLst>
                                        </p:cTn>
                                        <p:tgtEl>
                                          <p:spTgt spid="63505"/>
                                        </p:tgtEl>
                                        <p:attrNameLst>
                                          <p:attrName>style.visibility</p:attrName>
                                        </p:attrNameLst>
                                      </p:cBhvr>
                                      <p:to>
                                        <p:strVal val="visible"/>
                                      </p:to>
                                    </p:set>
                                    <p:animEffect transition="in" filter="dissolve">
                                      <p:cBhvr>
                                        <p:cTn id="10" dur="500"/>
                                        <p:tgtEl>
                                          <p:spTgt spid="63505"/>
                                        </p:tgtEl>
                                      </p:cBhvr>
                                    </p:animEffect>
                                  </p:childTnLst>
                                </p:cTn>
                              </p:par>
                              <p:par>
                                <p:cTn id="11" presetID="9" presetClass="entr" presetSubtype="0" fill="hold" nodeType="withEffect">
                                  <p:stCondLst>
                                    <p:cond delay="0"/>
                                  </p:stCondLst>
                                  <p:childTnLst>
                                    <p:set>
                                      <p:cBhvr>
                                        <p:cTn id="12" dur="1" fill="hold">
                                          <p:stCondLst>
                                            <p:cond delay="0"/>
                                          </p:stCondLst>
                                        </p:cTn>
                                        <p:tgtEl>
                                          <p:spTgt spid="63508"/>
                                        </p:tgtEl>
                                        <p:attrNameLst>
                                          <p:attrName>style.visibility</p:attrName>
                                        </p:attrNameLst>
                                      </p:cBhvr>
                                      <p:to>
                                        <p:strVal val="visible"/>
                                      </p:to>
                                    </p:set>
                                    <p:animEffect transition="in" filter="dissolve">
                                      <p:cBhvr>
                                        <p:cTn id="13" dur="500"/>
                                        <p:tgtEl>
                                          <p:spTgt spid="63508"/>
                                        </p:tgtEl>
                                      </p:cBhvr>
                                    </p:animEffect>
                                  </p:childTnLst>
                                </p:cTn>
                              </p:par>
                              <p:par>
                                <p:cTn id="14" presetID="9" presetClass="entr" presetSubtype="0" fill="hold" nodeType="withEffect">
                                  <p:stCondLst>
                                    <p:cond delay="0"/>
                                  </p:stCondLst>
                                  <p:childTnLst>
                                    <p:set>
                                      <p:cBhvr>
                                        <p:cTn id="15" dur="1" fill="hold">
                                          <p:stCondLst>
                                            <p:cond delay="0"/>
                                          </p:stCondLst>
                                        </p:cTn>
                                        <p:tgtEl>
                                          <p:spTgt spid="63514"/>
                                        </p:tgtEl>
                                        <p:attrNameLst>
                                          <p:attrName>style.visibility</p:attrName>
                                        </p:attrNameLst>
                                      </p:cBhvr>
                                      <p:to>
                                        <p:strVal val="visible"/>
                                      </p:to>
                                    </p:set>
                                    <p:animEffect transition="in" filter="dissolve">
                                      <p:cBhvr>
                                        <p:cTn id="16" dur="500"/>
                                        <p:tgtEl>
                                          <p:spTgt spid="63514"/>
                                        </p:tgtEl>
                                      </p:cBhvr>
                                    </p:animEffect>
                                  </p:childTnLst>
                                </p:cTn>
                              </p:par>
                              <p:par>
                                <p:cTn id="17" presetID="9" presetClass="entr" presetSubtype="0" fill="hold" nodeType="withEffect">
                                  <p:stCondLst>
                                    <p:cond delay="0"/>
                                  </p:stCondLst>
                                  <p:childTnLst>
                                    <p:set>
                                      <p:cBhvr>
                                        <p:cTn id="18" dur="1" fill="hold">
                                          <p:stCondLst>
                                            <p:cond delay="0"/>
                                          </p:stCondLst>
                                        </p:cTn>
                                        <p:tgtEl>
                                          <p:spTgt spid="63511"/>
                                        </p:tgtEl>
                                        <p:attrNameLst>
                                          <p:attrName>style.visibility</p:attrName>
                                        </p:attrNameLst>
                                      </p:cBhvr>
                                      <p:to>
                                        <p:strVal val="visible"/>
                                      </p:to>
                                    </p:set>
                                    <p:animEffect transition="in" filter="dissolve">
                                      <p:cBhvr>
                                        <p:cTn id="19" dur="500"/>
                                        <p:tgtEl>
                                          <p:spTgt spid="63511"/>
                                        </p:tgtEl>
                                      </p:cBhvr>
                                    </p:animEffect>
                                  </p:childTnLst>
                                </p:cTn>
                              </p:par>
                              <p:par>
                                <p:cTn id="20" presetID="9" presetClass="entr" presetSubtype="0" fill="hold" nodeType="withEffect">
                                  <p:stCondLst>
                                    <p:cond delay="0"/>
                                  </p:stCondLst>
                                  <p:childTnLst>
                                    <p:set>
                                      <p:cBhvr>
                                        <p:cTn id="21" dur="1" fill="hold">
                                          <p:stCondLst>
                                            <p:cond delay="0"/>
                                          </p:stCondLst>
                                        </p:cTn>
                                        <p:tgtEl>
                                          <p:spTgt spid="63517"/>
                                        </p:tgtEl>
                                        <p:attrNameLst>
                                          <p:attrName>style.visibility</p:attrName>
                                        </p:attrNameLst>
                                      </p:cBhvr>
                                      <p:to>
                                        <p:strVal val="visible"/>
                                      </p:to>
                                    </p:set>
                                    <p:animEffect transition="in" filter="dissolve">
                                      <p:cBhvr>
                                        <p:cTn id="22" dur="500"/>
                                        <p:tgtEl>
                                          <p:spTgt spid="63517"/>
                                        </p:tgtEl>
                                      </p:cBhvr>
                                    </p:animEffect>
                                  </p:childTnLst>
                                </p:cTn>
                              </p:par>
                              <p:par>
                                <p:cTn id="23" presetID="9" presetClass="entr" presetSubtype="0" fill="hold" nodeType="withEffect">
                                  <p:stCondLst>
                                    <p:cond delay="0"/>
                                  </p:stCondLst>
                                  <p:childTnLst>
                                    <p:set>
                                      <p:cBhvr>
                                        <p:cTn id="24" dur="1" fill="hold">
                                          <p:stCondLst>
                                            <p:cond delay="0"/>
                                          </p:stCondLst>
                                        </p:cTn>
                                        <p:tgtEl>
                                          <p:spTgt spid="63499"/>
                                        </p:tgtEl>
                                        <p:attrNameLst>
                                          <p:attrName>style.visibility</p:attrName>
                                        </p:attrNameLst>
                                      </p:cBhvr>
                                      <p:to>
                                        <p:strVal val="visible"/>
                                      </p:to>
                                    </p:set>
                                    <p:animEffect transition="in" filter="dissolve">
                                      <p:cBhvr>
                                        <p:cTn id="25" dur="500"/>
                                        <p:tgtEl>
                                          <p:spTgt spid="63499"/>
                                        </p:tgtEl>
                                      </p:cBhvr>
                                    </p:animEffect>
                                  </p:childTnLst>
                                </p:cTn>
                              </p:par>
                              <p:par>
                                <p:cTn id="26" presetID="9" presetClass="entr" presetSubtype="0" fill="hold" nodeType="withEffect">
                                  <p:stCondLst>
                                    <p:cond delay="0"/>
                                  </p:stCondLst>
                                  <p:childTnLst>
                                    <p:set>
                                      <p:cBhvr>
                                        <p:cTn id="27" dur="1" fill="hold">
                                          <p:stCondLst>
                                            <p:cond delay="0"/>
                                          </p:stCondLst>
                                        </p:cTn>
                                        <p:tgtEl>
                                          <p:spTgt spid="63520"/>
                                        </p:tgtEl>
                                        <p:attrNameLst>
                                          <p:attrName>style.visibility</p:attrName>
                                        </p:attrNameLst>
                                      </p:cBhvr>
                                      <p:to>
                                        <p:strVal val="visible"/>
                                      </p:to>
                                    </p:set>
                                    <p:animEffect transition="in" filter="dissolve">
                                      <p:cBhvr>
                                        <p:cTn id="28" dur="500"/>
                                        <p:tgtEl>
                                          <p:spTgt spid="63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a:t>Through this work we have come to value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That </a:t>
            </a:r>
            <a:r>
              <a:rPr lang="en-US" dirty="0"/>
              <a:t>is, while there is value in the items </a:t>
            </a:r>
            <a:r>
              <a:rPr lang="en-US" dirty="0" smtClean="0"/>
              <a:t>on the </a:t>
            </a:r>
            <a:r>
              <a:rPr lang="en-US" dirty="0"/>
              <a:t>right, we value the items on the left more</a:t>
            </a:r>
            <a:r>
              <a:rPr lang="en-US" dirty="0" smtClean="0"/>
              <a:t>.</a:t>
            </a:r>
            <a:endParaRPr lang="en-US" dirty="0"/>
          </a:p>
        </p:txBody>
      </p:sp>
      <p:grpSp>
        <p:nvGrpSpPr>
          <p:cNvPr id="63499" name="Group 11"/>
          <p:cNvGrpSpPr>
            <a:grpSpLocks/>
          </p:cNvGrpSpPr>
          <p:nvPr/>
        </p:nvGrpSpPr>
        <p:grpSpPr bwMode="auto">
          <a:xfrm>
            <a:off x="1752600" y="2851935"/>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4648200" y="3690135"/>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1752600" y="1937535"/>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4648200" y="1937535"/>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1752600" y="4604535"/>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4648200" y="285193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369013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4648200" y="4604535"/>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258113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505"/>
                                        </p:tgtEl>
                                        <p:attrNameLst>
                                          <p:attrName>style.visibility</p:attrName>
                                        </p:attrNameLst>
                                      </p:cBhvr>
                                      <p:to>
                                        <p:strVal val="visible"/>
                                      </p:to>
                                    </p:set>
                                    <p:animEffect transition="in" filter="blinds(horizontal)">
                                      <p:cBhvr>
                                        <p:cTn id="7" dur="500"/>
                                        <p:tgtEl>
                                          <p:spTgt spid="63505"/>
                                        </p:tgtEl>
                                      </p:cBhvr>
                                    </p:animEffect>
                                  </p:childTnLst>
                                </p:cTn>
                              </p:par>
                              <p:par>
                                <p:cTn id="8" presetID="3" presetClass="entr" presetSubtype="10" fill="hold" nodeType="withEffect">
                                  <p:stCondLst>
                                    <p:cond delay="0"/>
                                  </p:stCondLst>
                                  <p:childTnLst>
                                    <p:set>
                                      <p:cBhvr>
                                        <p:cTn id="9" dur="1" fill="hold">
                                          <p:stCondLst>
                                            <p:cond delay="0"/>
                                          </p:stCondLst>
                                        </p:cTn>
                                        <p:tgtEl>
                                          <p:spTgt spid="63508"/>
                                        </p:tgtEl>
                                        <p:attrNameLst>
                                          <p:attrName>style.visibility</p:attrName>
                                        </p:attrNameLst>
                                      </p:cBhvr>
                                      <p:to>
                                        <p:strVal val="visible"/>
                                      </p:to>
                                    </p:set>
                                    <p:animEffect transition="in" filter="blinds(horizontal)">
                                      <p:cBhvr>
                                        <p:cTn id="10" dur="500"/>
                                        <p:tgtEl>
                                          <p:spTgt spid="63508"/>
                                        </p:tgtEl>
                                      </p:cBhvr>
                                    </p:animEffect>
                                  </p:childTnLst>
                                </p:cTn>
                              </p:par>
                            </p:childTnLst>
                          </p:cTn>
                        </p:par>
                      </p:childTnLst>
                    </p:cTn>
                  </p:par>
                  <p:par>
                    <p:cTn id="11" fill="hold">
                      <p:stCondLst>
                        <p:cond delay="indefinite"/>
                      </p:stCondLst>
                      <p:childTnLst>
                        <p:par>
                          <p:cTn id="12" fill="hold" nodeType="after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63499"/>
                                        </p:tgtEl>
                                        <p:attrNameLst>
                                          <p:attrName>style.visibility</p:attrName>
                                        </p:attrNameLst>
                                      </p:cBhvr>
                                      <p:to>
                                        <p:strVal val="visible"/>
                                      </p:to>
                                    </p:set>
                                    <p:animEffect transition="in" filter="blinds(horizontal)">
                                      <p:cBhvr>
                                        <p:cTn id="15" dur="500"/>
                                        <p:tgtEl>
                                          <p:spTgt spid="63499"/>
                                        </p:tgtEl>
                                      </p:cBhvr>
                                    </p:animEffect>
                                  </p:childTnLst>
                                </p:cTn>
                              </p:par>
                              <p:par>
                                <p:cTn id="16" presetID="3" presetClass="entr" presetSubtype="10" fill="hold" nodeType="withEffect">
                                  <p:stCondLst>
                                    <p:cond delay="0"/>
                                  </p:stCondLst>
                                  <p:childTnLst>
                                    <p:set>
                                      <p:cBhvr>
                                        <p:cTn id="17" dur="1" fill="hold">
                                          <p:stCondLst>
                                            <p:cond delay="0"/>
                                          </p:stCondLst>
                                        </p:cTn>
                                        <p:tgtEl>
                                          <p:spTgt spid="63514"/>
                                        </p:tgtEl>
                                        <p:attrNameLst>
                                          <p:attrName>style.visibility</p:attrName>
                                        </p:attrNameLst>
                                      </p:cBhvr>
                                      <p:to>
                                        <p:strVal val="visible"/>
                                      </p:to>
                                    </p:set>
                                    <p:animEffect transition="in" filter="blinds(horizontal)">
                                      <p:cBhvr>
                                        <p:cTn id="18" dur="500"/>
                                        <p:tgtEl>
                                          <p:spTgt spid="635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3517"/>
                                        </p:tgtEl>
                                        <p:attrNameLst>
                                          <p:attrName>style.visibility</p:attrName>
                                        </p:attrNameLst>
                                      </p:cBhvr>
                                      <p:to>
                                        <p:strVal val="visible"/>
                                      </p:to>
                                    </p:set>
                                    <p:animEffect transition="in" filter="blinds(horizontal)">
                                      <p:cBhvr>
                                        <p:cTn id="23" dur="500"/>
                                        <p:tgtEl>
                                          <p:spTgt spid="63517"/>
                                        </p:tgtEl>
                                      </p:cBhvr>
                                    </p:animEffect>
                                  </p:childTnLst>
                                </p:cTn>
                              </p:par>
                              <p:par>
                                <p:cTn id="24" presetID="3" presetClass="entr" presetSubtype="10" fill="hold" nodeType="withEffect">
                                  <p:stCondLst>
                                    <p:cond delay="0"/>
                                  </p:stCondLst>
                                  <p:childTnLst>
                                    <p:set>
                                      <p:cBhvr>
                                        <p:cTn id="25" dur="1" fill="hold">
                                          <p:stCondLst>
                                            <p:cond delay="0"/>
                                          </p:stCondLst>
                                        </p:cTn>
                                        <p:tgtEl>
                                          <p:spTgt spid="63502"/>
                                        </p:tgtEl>
                                        <p:attrNameLst>
                                          <p:attrName>style.visibility</p:attrName>
                                        </p:attrNameLst>
                                      </p:cBhvr>
                                      <p:to>
                                        <p:strVal val="visible"/>
                                      </p:to>
                                    </p:set>
                                    <p:animEffect transition="in" filter="blinds(horizontal)">
                                      <p:cBhvr>
                                        <p:cTn id="26" dur="500"/>
                                        <p:tgtEl>
                                          <p:spTgt spid="6350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63511"/>
                                        </p:tgtEl>
                                        <p:attrNameLst>
                                          <p:attrName>style.visibility</p:attrName>
                                        </p:attrNameLst>
                                      </p:cBhvr>
                                      <p:to>
                                        <p:strVal val="visible"/>
                                      </p:to>
                                    </p:set>
                                    <p:animEffect transition="in" filter="blinds(horizontal)">
                                      <p:cBhvr>
                                        <p:cTn id="31" dur="500"/>
                                        <p:tgtEl>
                                          <p:spTgt spid="63511"/>
                                        </p:tgtEl>
                                      </p:cBhvr>
                                    </p:animEffect>
                                  </p:childTnLst>
                                </p:cTn>
                              </p:par>
                              <p:par>
                                <p:cTn id="32" presetID="3" presetClass="entr" presetSubtype="10" fill="hold" nodeType="withEffect">
                                  <p:stCondLst>
                                    <p:cond delay="0"/>
                                  </p:stCondLst>
                                  <p:childTnLst>
                                    <p:set>
                                      <p:cBhvr>
                                        <p:cTn id="33" dur="1" fill="hold">
                                          <p:stCondLst>
                                            <p:cond delay="0"/>
                                          </p:stCondLst>
                                        </p:cTn>
                                        <p:tgtEl>
                                          <p:spTgt spid="63520"/>
                                        </p:tgtEl>
                                        <p:attrNameLst>
                                          <p:attrName>style.visibility</p:attrName>
                                        </p:attrNameLst>
                                      </p:cBhvr>
                                      <p:to>
                                        <p:strVal val="visible"/>
                                      </p:to>
                                    </p:set>
                                    <p:animEffect transition="in" filter="blinds(horizontal)">
                                      <p:cBhvr>
                                        <p:cTn id="34" dur="500"/>
                                        <p:tgtEl>
                                          <p:spTgt spid="63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the Agile values relate to QA?</a:t>
            </a:r>
            <a:endParaRPr lang="en-US" dirty="0"/>
          </a:p>
        </p:txBody>
      </p:sp>
      <p:sp>
        <p:nvSpPr>
          <p:cNvPr id="4" name="Text Placeholder 3"/>
          <p:cNvSpPr>
            <a:spLocks noGrp="1"/>
          </p:cNvSpPr>
          <p:nvPr>
            <p:ph type="body" idx="1"/>
          </p:nvPr>
        </p:nvSpPr>
        <p:spPr/>
        <p:txBody>
          <a:bodyPr>
            <a:normAutofit/>
          </a:bodyPr>
          <a:lstStyle/>
          <a:p>
            <a:r>
              <a:rPr lang="en-US" dirty="0" smtClean="0"/>
              <a:t>Simplicity, Feedback, Courage, Respect and Communication</a:t>
            </a:r>
            <a:endParaRPr lang="en-US" dirty="0"/>
          </a:p>
        </p:txBody>
      </p:sp>
    </p:spTree>
    <p:extLst>
      <p:ext uri="{BB962C8B-B14F-4D97-AF65-F5344CB8AC3E}">
        <p14:creationId xmlns:p14="http://schemas.microsoft.com/office/powerpoint/2010/main" val="13058763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normAutofit fontScale="90000"/>
          </a:bodyPr>
          <a:lstStyle/>
          <a:p>
            <a:r>
              <a:rPr lang="en-US" dirty="0" smtClean="0"/>
              <a:t>Crispin and Gregory’s tester’s bill of rights</a:t>
            </a:r>
          </a:p>
        </p:txBody>
      </p:sp>
      <p:sp>
        <p:nvSpPr>
          <p:cNvPr id="4" name="Content Placeholder 3"/>
          <p:cNvSpPr>
            <a:spLocks noGrp="1"/>
          </p:cNvSpPr>
          <p:nvPr>
            <p:ph idx="1"/>
          </p:nvPr>
        </p:nvSpPr>
        <p:spPr/>
        <p:txBody>
          <a:bodyPr>
            <a:normAutofit fontScale="92500" lnSpcReduction="20000"/>
          </a:bodyPr>
          <a:lstStyle/>
          <a:p>
            <a:pPr>
              <a:buNone/>
              <a:defRPr/>
            </a:pPr>
            <a:r>
              <a:rPr lang="en-US" sz="3200" dirty="0"/>
              <a:t>You have the right to:</a:t>
            </a:r>
          </a:p>
          <a:p>
            <a:pPr>
              <a:defRPr/>
            </a:pPr>
            <a:r>
              <a:rPr lang="en-US" sz="3200" dirty="0"/>
              <a:t>Ask questions of customers and </a:t>
            </a:r>
            <a:r>
              <a:rPr lang="en-US" sz="3200" dirty="0" smtClean="0"/>
              <a:t/>
            </a:r>
            <a:br>
              <a:rPr lang="en-US" sz="3200" dirty="0" smtClean="0"/>
            </a:br>
            <a:r>
              <a:rPr lang="en-US" sz="3200" dirty="0" smtClean="0"/>
              <a:t>programmers </a:t>
            </a:r>
            <a:r>
              <a:rPr lang="en-US" sz="3200" dirty="0"/>
              <a:t>and receive timely answers</a:t>
            </a:r>
          </a:p>
          <a:p>
            <a:pPr>
              <a:defRPr/>
            </a:pPr>
            <a:r>
              <a:rPr lang="en-US" sz="3200" dirty="0" smtClean="0"/>
              <a:t>Bring </a:t>
            </a:r>
            <a:r>
              <a:rPr lang="en-US" sz="3200" dirty="0"/>
              <a:t>up issues related to quality and process at any time</a:t>
            </a:r>
          </a:p>
          <a:p>
            <a:pPr>
              <a:defRPr/>
            </a:pPr>
            <a:r>
              <a:rPr lang="en-US" sz="3200" dirty="0" smtClean="0"/>
              <a:t>Ask </a:t>
            </a:r>
            <a:r>
              <a:rPr lang="en-US" sz="3200" dirty="0"/>
              <a:t>for and receive help from anyone on the project team, including programmers, managers, and customers</a:t>
            </a:r>
          </a:p>
          <a:p>
            <a:pPr>
              <a:defRPr/>
            </a:pPr>
            <a:r>
              <a:rPr lang="en-US" sz="3200" dirty="0"/>
              <a:t>The tools you need to do your job in a timely manner</a:t>
            </a:r>
          </a:p>
          <a:p>
            <a:endParaRPr lang="en-US" dirty="0"/>
          </a:p>
        </p:txBody>
      </p:sp>
    </p:spTree>
    <p:extLst>
      <p:ext uri="{BB962C8B-B14F-4D97-AF65-F5344CB8AC3E}">
        <p14:creationId xmlns:p14="http://schemas.microsoft.com/office/powerpoint/2010/main" val="10269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851" y="5364282"/>
            <a:ext cx="7772400" cy="1362075"/>
          </a:xfrm>
        </p:spPr>
        <p:txBody>
          <a:bodyPr/>
          <a:lstStyle/>
          <a:p>
            <a:r>
              <a:rPr lang="en-US" dirty="0" smtClean="0"/>
              <a:t>Empathy mapping</a:t>
            </a:r>
            <a:endParaRPr lang="en-US" dirty="0"/>
          </a:p>
        </p:txBody>
      </p:sp>
      <p:sp>
        <p:nvSpPr>
          <p:cNvPr id="6" name="Text Placeholder 5"/>
          <p:cNvSpPr>
            <a:spLocks noGrp="1"/>
          </p:cNvSpPr>
          <p:nvPr>
            <p:ph type="body" idx="1"/>
          </p:nvPr>
        </p:nvSpPr>
        <p:spPr>
          <a:xfrm>
            <a:off x="614851" y="3991098"/>
            <a:ext cx="7772400" cy="1500187"/>
          </a:xfrm>
        </p:spPr>
        <p:txBody>
          <a:bodyPr/>
          <a:lstStyle/>
          <a:p>
            <a:r>
              <a:rPr lang="en-US" dirty="0" smtClean="0"/>
              <a:t>What’s work like now?</a:t>
            </a:r>
            <a:endParaRPr lang="en-US" dirty="0"/>
          </a:p>
        </p:txBody>
      </p:sp>
      <p:pic>
        <p:nvPicPr>
          <p:cNvPr id="4" name="Picture 3" descr="Screen shot 2012-04-24 at 10.52.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23" y="312616"/>
            <a:ext cx="5265615" cy="5139593"/>
          </a:xfrm>
          <a:prstGeom prst="rect">
            <a:avLst/>
          </a:prstGeom>
        </p:spPr>
      </p:pic>
    </p:spTree>
    <p:extLst>
      <p:ext uri="{BB962C8B-B14F-4D97-AF65-F5344CB8AC3E}">
        <p14:creationId xmlns:p14="http://schemas.microsoft.com/office/powerpoint/2010/main" val="24422292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hilip_caricature.jpg"/>
          <p:cNvPicPr>
            <a:picLocks noChangeAspect="1"/>
          </p:cNvPicPr>
          <p:nvPr/>
        </p:nvPicPr>
        <p:blipFill rotWithShape="1">
          <a:blip r:embed="rId3">
            <a:extLst>
              <a:ext uri="{28A0092B-C50C-407E-A947-70E740481C1C}">
                <a14:useLocalDpi xmlns:a14="http://schemas.microsoft.com/office/drawing/2010/main" val="0"/>
              </a:ext>
            </a:extLst>
          </a:blip>
          <a:srcRect t="10426" b="96"/>
          <a:stretch/>
        </p:blipFill>
        <p:spPr>
          <a:xfrm>
            <a:off x="1911652" y="1618488"/>
            <a:ext cx="2503714" cy="3136392"/>
          </a:xfrm>
          <a:prstGeom prst="rect">
            <a:avLst/>
          </a:prstGeom>
        </p:spPr>
      </p:pic>
      <p:pic>
        <p:nvPicPr>
          <p:cNvPr id="5" name="Picture 9" descr="cliff_glasses.jpg"/>
          <p:cNvPicPr>
            <a:picLocks noChangeAspect="1"/>
          </p:cNvPicPr>
          <p:nvPr/>
        </p:nvPicPr>
        <p:blipFill>
          <a:blip r:embed="rId4"/>
          <a:srcRect/>
          <a:stretch>
            <a:fillRect/>
          </a:stretch>
        </p:blipFill>
        <p:spPr bwMode="auto">
          <a:xfrm>
            <a:off x="4660895" y="1618488"/>
            <a:ext cx="2245095" cy="3088839"/>
          </a:xfrm>
          <a:prstGeom prst="rect">
            <a:avLst/>
          </a:prstGeom>
          <a:noFill/>
          <a:ln w="9525">
            <a:noFill/>
            <a:miter lim="800000"/>
            <a:headEnd/>
            <a:tailEnd/>
          </a:ln>
        </p:spPr>
      </p:pic>
      <p:sp>
        <p:nvSpPr>
          <p:cNvPr id="16389" name="Rectangle 5"/>
          <p:cNvSpPr>
            <a:spLocks noGrp="1" noChangeArrowheads="1"/>
          </p:cNvSpPr>
          <p:nvPr>
            <p:ph type="title"/>
          </p:nvPr>
        </p:nvSpPr>
        <p:spPr/>
        <p:txBody>
          <a:bodyPr/>
          <a:lstStyle/>
          <a:p>
            <a:pPr eaLnBrk="1" hangingPunct="1">
              <a:defRPr/>
            </a:pPr>
            <a:r>
              <a:rPr lang="en-US" dirty="0" smtClean="0">
                <a:sym typeface="Arial" pitchFamily="-111" charset="0"/>
              </a:rPr>
              <a:t>Introductions</a:t>
            </a:r>
            <a:endParaRPr lang="en-US" dirty="0">
              <a:sym typeface="Arial" pitchFamily="-111" charset="0"/>
            </a:endParaRPr>
          </a:p>
        </p:txBody>
      </p:sp>
      <p:sp>
        <p:nvSpPr>
          <p:cNvPr id="2" name="Content Placeholder 1"/>
          <p:cNvSpPr>
            <a:spLocks noGrp="1"/>
          </p:cNvSpPr>
          <p:nvPr>
            <p:ph idx="1"/>
          </p:nvPr>
        </p:nvSpPr>
        <p:spPr>
          <a:xfrm>
            <a:off x="0" y="4679941"/>
            <a:ext cx="4320119" cy="1168398"/>
          </a:xfrm>
        </p:spPr>
        <p:txBody>
          <a:bodyPr>
            <a:normAutofit fontScale="92500"/>
          </a:bodyPr>
          <a:lstStyle/>
          <a:p>
            <a:pPr marL="0" indent="0" algn="r">
              <a:buNone/>
            </a:pPr>
            <a:r>
              <a:rPr lang="en-US" dirty="0" smtClean="0"/>
              <a:t>Kevin McHugh</a:t>
            </a:r>
          </a:p>
          <a:p>
            <a:pPr marL="0" indent="0" algn="r">
              <a:buNone/>
            </a:pPr>
            <a:r>
              <a:rPr lang="en-US" sz="2600" dirty="0" err="1" smtClean="0"/>
              <a:t>kmchugh@thoughtworks.com</a:t>
            </a:r>
            <a:endParaRPr lang="en-US" sz="2600" dirty="0"/>
          </a:p>
        </p:txBody>
      </p:sp>
      <p:sp>
        <p:nvSpPr>
          <p:cNvPr id="10" name="Content Placeholder 1"/>
          <p:cNvSpPr txBox="1">
            <a:spLocks/>
          </p:cNvSpPr>
          <p:nvPr/>
        </p:nvSpPr>
        <p:spPr>
          <a:xfrm>
            <a:off x="4580467" y="4679941"/>
            <a:ext cx="4320119" cy="116839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500" dirty="0" smtClean="0"/>
              <a:t>Rohit Maurya</a:t>
            </a:r>
          </a:p>
          <a:p>
            <a:pPr marL="0" indent="0">
              <a:buFont typeface="Lucida Grande"/>
              <a:buNone/>
            </a:pPr>
            <a:r>
              <a:rPr lang="en-US" sz="2800" dirty="0" err="1" smtClean="0"/>
              <a:t>rmaurya@thoughtworks.com</a:t>
            </a:r>
            <a:endParaRPr lang="en-US" sz="2800" dirty="0"/>
          </a:p>
        </p:txBody>
      </p:sp>
    </p:spTree>
    <p:extLst>
      <p:ext uri="{BB962C8B-B14F-4D97-AF65-F5344CB8AC3E}">
        <p14:creationId xmlns:p14="http://schemas.microsoft.com/office/powerpoint/2010/main" val="29461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4205883" y="312539"/>
            <a:ext cx="4902398" cy="1053703"/>
          </a:xfrm>
          <a:prstGeom prst="rect">
            <a:avLst/>
          </a:prstGeom>
          <a:noFill/>
        </p:spPr>
      </p:pic>
      <p:pic>
        <p:nvPicPr>
          <p:cNvPr id="5" name="Picture 3"/>
          <p:cNvPicPr>
            <a:picLocks noChangeAspect="1" noChangeArrowheads="1"/>
          </p:cNvPicPr>
          <p:nvPr/>
        </p:nvPicPr>
        <p:blipFill>
          <a:blip r:embed="rId3"/>
          <a:srcRect/>
          <a:stretch>
            <a:fillRect/>
          </a:stretch>
        </p:blipFill>
        <p:spPr bwMode="auto">
          <a:xfrm>
            <a:off x="17859" y="0"/>
            <a:ext cx="6858000" cy="6858000"/>
          </a:xfrm>
          <a:prstGeom prst="rect">
            <a:avLst/>
          </a:prstGeom>
          <a:noFill/>
        </p:spPr>
      </p:pic>
    </p:spTree>
    <p:extLst>
      <p:ext uri="{BB962C8B-B14F-4D97-AF65-F5344CB8AC3E}">
        <p14:creationId xmlns:p14="http://schemas.microsoft.com/office/powerpoint/2010/main" val="6219698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Inception</a:t>
            </a:r>
            <a:endParaRPr lang="en-US" dirty="0"/>
          </a:p>
        </p:txBody>
      </p:sp>
      <p:sp>
        <p:nvSpPr>
          <p:cNvPr id="5" name="Text Placeholder 4"/>
          <p:cNvSpPr>
            <a:spLocks noGrp="1"/>
          </p:cNvSpPr>
          <p:nvPr>
            <p:ph type="subTitle" idx="1"/>
          </p:nvPr>
        </p:nvSpPr>
        <p:spPr/>
        <p:txBody>
          <a:bodyPr/>
          <a:lstStyle/>
          <a:p>
            <a:r>
              <a:rPr lang="en-US" dirty="0" smtClean="0"/>
              <a:t>Phase 1 of an agile project</a:t>
            </a:r>
            <a:endParaRPr lang="en-US" dirty="0"/>
          </a:p>
        </p:txBody>
      </p:sp>
      <p:grpSp>
        <p:nvGrpSpPr>
          <p:cNvPr id="19" name="Group 18"/>
          <p:cNvGrpSpPr/>
          <p:nvPr/>
        </p:nvGrpSpPr>
        <p:grpSpPr>
          <a:xfrm>
            <a:off x="2645192" y="5625482"/>
            <a:ext cx="4029943" cy="881889"/>
            <a:chOff x="1069829" y="31833"/>
            <a:chExt cx="7186201" cy="2478748"/>
          </a:xfrm>
        </p:grpSpPr>
        <p:sp>
          <p:nvSpPr>
            <p:cNvPr id="6" name="Rounded Rectangle 5"/>
            <p:cNvSpPr/>
            <p:nvPr/>
          </p:nvSpPr>
          <p:spPr>
            <a:xfrm>
              <a:off x="1246137" y="1006461"/>
              <a:ext cx="1000132" cy="642942"/>
            </a:xfrm>
            <a:prstGeom prst="roundRect">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246269" y="1006461"/>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TextBox 8"/>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0" name="TextBox 9"/>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1" name="TextBox 10"/>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2" name="TextBox 11"/>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3" name="Straight Arrow Connector 12"/>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7" name="Freeform 16"/>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 name="Straight Arrow Connector 17"/>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48146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eaLnBrk="1" hangingPunct="1"/>
            <a:r>
              <a:rPr lang="en-GB" sz="4400" dirty="0" smtClean="0"/>
              <a:t>Communication is not </a:t>
            </a:r>
            <a:r>
              <a:rPr lang="en-GB" dirty="0" smtClean="0"/>
              <a:t>a</a:t>
            </a:r>
            <a:r>
              <a:rPr lang="en-GB" sz="4400" dirty="0" smtClean="0"/>
              <a:t>lways Clear</a:t>
            </a:r>
          </a:p>
        </p:txBody>
      </p:sp>
      <p:sp>
        <p:nvSpPr>
          <p:cNvPr id="17421" name="Text Box 26"/>
          <p:cNvSpPr txBox="1">
            <a:spLocks noChangeArrowheads="1"/>
          </p:cNvSpPr>
          <p:nvPr/>
        </p:nvSpPr>
        <p:spPr bwMode="gray">
          <a:xfrm>
            <a:off x="2151062" y="5661025"/>
            <a:ext cx="4630738" cy="366713"/>
          </a:xfrm>
          <a:prstGeom prst="rect">
            <a:avLst/>
          </a:prstGeom>
          <a:noFill/>
          <a:ln w="9525" algn="ctr">
            <a:noFill/>
            <a:miter lim="800000"/>
            <a:headEnd/>
            <a:tailEnd/>
          </a:ln>
        </p:spPr>
        <p:txBody>
          <a:bodyPr anchor="b"/>
          <a:lstStyle/>
          <a:p>
            <a:pPr algn="ctr">
              <a:buNone/>
            </a:pPr>
            <a:r>
              <a:rPr lang="en-GB" b="1" dirty="0">
                <a:solidFill>
                  <a:srgbClr val="5A007D"/>
                </a:solidFill>
                <a:latin typeface="Tahoma" pitchFamily="34" charset="0"/>
              </a:rPr>
              <a:t>“I’m glad we’re all agreed then.”</a:t>
            </a:r>
          </a:p>
        </p:txBody>
      </p:sp>
      <p:pic>
        <p:nvPicPr>
          <p:cNvPr id="27" name="Picture 26" descr="1.jpg"/>
          <p:cNvPicPr>
            <a:picLocks noChangeAspect="1"/>
          </p:cNvPicPr>
          <p:nvPr/>
        </p:nvPicPr>
        <p:blipFill>
          <a:blip r:embed="rId3">
            <a:clrChange>
              <a:clrFrom>
                <a:srgbClr val="FFFFFF"/>
              </a:clrFrom>
              <a:clrTo>
                <a:srgbClr val="FFFFFF">
                  <a:alpha val="0"/>
                </a:srgbClr>
              </a:clrTo>
            </a:clrChange>
          </a:blip>
          <a:stretch>
            <a:fillRect/>
          </a:stretch>
        </p:blipFill>
        <p:spPr>
          <a:xfrm>
            <a:off x="1312009" y="838200"/>
            <a:ext cx="6393761" cy="4940300"/>
          </a:xfrm>
          <a:prstGeom prst="rect">
            <a:avLst/>
          </a:prstGeom>
        </p:spPr>
      </p:pic>
    </p:spTree>
    <p:extLst>
      <p:ext uri="{BB962C8B-B14F-4D97-AF65-F5344CB8AC3E}">
        <p14:creationId xmlns:p14="http://schemas.microsoft.com/office/powerpoint/2010/main" val="1838493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Shared </a:t>
            </a:r>
            <a:r>
              <a:rPr lang="en-US" dirty="0"/>
              <a:t>U</a:t>
            </a:r>
            <a:r>
              <a:rPr lang="en-US" dirty="0" smtClean="0"/>
              <a:t>nderstanding</a:t>
            </a:r>
            <a:endParaRPr lang="en-US" dirty="0"/>
          </a:p>
        </p:txBody>
      </p:sp>
      <p:sp>
        <p:nvSpPr>
          <p:cNvPr id="4" name="Text Placeholder 3"/>
          <p:cNvSpPr>
            <a:spLocks noGrp="1"/>
          </p:cNvSpPr>
          <p:nvPr>
            <p:ph idx="1"/>
          </p:nvPr>
        </p:nvSpPr>
        <p:spPr/>
        <p:txBody>
          <a:bodyPr/>
          <a:lstStyle/>
          <a:p>
            <a:r>
              <a:rPr lang="en-US" dirty="0" smtClean="0"/>
              <a:t>Why are we doing this project?</a:t>
            </a:r>
          </a:p>
          <a:p>
            <a:r>
              <a:rPr lang="en-US" dirty="0" smtClean="0"/>
              <a:t>Decision making around scope</a:t>
            </a:r>
          </a:p>
          <a:p>
            <a:r>
              <a:rPr lang="en-US" dirty="0" smtClean="0"/>
              <a:t>Prioritization of features</a:t>
            </a:r>
          </a:p>
          <a:p>
            <a:r>
              <a:rPr lang="en-US" dirty="0" smtClean="0"/>
              <a:t>The right solution</a:t>
            </a:r>
          </a:p>
          <a:p>
            <a:endParaRPr lang="en-US" dirty="0"/>
          </a:p>
        </p:txBody>
      </p:sp>
    </p:spTree>
    <p:extLst>
      <p:ext uri="{BB962C8B-B14F-4D97-AF65-F5344CB8AC3E}">
        <p14:creationId xmlns:p14="http://schemas.microsoft.com/office/powerpoint/2010/main" val="4223456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smtClean="0"/>
              <a:t>Mental Models</a:t>
            </a:r>
          </a:p>
        </p:txBody>
      </p:sp>
      <p:sp>
        <p:nvSpPr>
          <p:cNvPr id="18443" name="Text Box 24"/>
          <p:cNvSpPr txBox="1">
            <a:spLocks noChangeArrowheads="1"/>
          </p:cNvSpPr>
          <p:nvPr/>
        </p:nvSpPr>
        <p:spPr bwMode="gray">
          <a:xfrm>
            <a:off x="4110038" y="5957887"/>
            <a:ext cx="1376362" cy="366713"/>
          </a:xfrm>
          <a:prstGeom prst="rect">
            <a:avLst/>
          </a:prstGeom>
          <a:noFill/>
          <a:ln w="9525" algn="ctr">
            <a:noFill/>
            <a:miter lim="800000"/>
            <a:headEnd/>
            <a:tailEnd/>
          </a:ln>
        </p:spPr>
        <p:txBody>
          <a:bodyPr anchor="b"/>
          <a:lstStyle/>
          <a:p>
            <a:pPr algn="ctr">
              <a:buNone/>
            </a:pPr>
            <a:r>
              <a:rPr lang="en-GB" b="1" dirty="0">
                <a:solidFill>
                  <a:srgbClr val="5A007D"/>
                </a:solidFill>
                <a:latin typeface="Tahoma" pitchFamily="34" charset="0"/>
              </a:rPr>
              <a:t>“Ah...”</a:t>
            </a:r>
          </a:p>
        </p:txBody>
      </p:sp>
      <p:pic>
        <p:nvPicPr>
          <p:cNvPr id="24" name="Picture 23" descr="2.jpg"/>
          <p:cNvPicPr>
            <a:picLocks noChangeAspect="1"/>
          </p:cNvPicPr>
          <p:nvPr/>
        </p:nvPicPr>
        <p:blipFill>
          <a:blip r:embed="rId3">
            <a:clrChange>
              <a:clrFrom>
                <a:srgbClr val="FFFFFF"/>
              </a:clrFrom>
              <a:clrTo>
                <a:srgbClr val="FFFFFF">
                  <a:alpha val="0"/>
                </a:srgbClr>
              </a:clrTo>
            </a:clrChange>
          </a:blip>
          <a:stretch>
            <a:fillRect/>
          </a:stretch>
        </p:blipFill>
        <p:spPr>
          <a:xfrm>
            <a:off x="1535547" y="1469040"/>
            <a:ext cx="5830034" cy="4504722"/>
          </a:xfrm>
          <a:prstGeom prst="rect">
            <a:avLst/>
          </a:prstGeom>
        </p:spPr>
      </p:pic>
    </p:spTree>
    <p:extLst>
      <p:ext uri="{BB962C8B-B14F-4D97-AF65-F5344CB8AC3E}">
        <p14:creationId xmlns:p14="http://schemas.microsoft.com/office/powerpoint/2010/main" val="2407665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GB" dirty="0" smtClean="0"/>
              <a:t>Convergence</a:t>
            </a:r>
          </a:p>
        </p:txBody>
      </p:sp>
      <p:sp>
        <p:nvSpPr>
          <p:cNvPr id="19473" name="Text Box 31"/>
          <p:cNvSpPr txBox="1">
            <a:spLocks noChangeArrowheads="1"/>
          </p:cNvSpPr>
          <p:nvPr/>
        </p:nvSpPr>
        <p:spPr bwMode="gray">
          <a:xfrm>
            <a:off x="4110038" y="5661025"/>
            <a:ext cx="1223962" cy="366713"/>
          </a:xfrm>
          <a:prstGeom prst="rect">
            <a:avLst/>
          </a:prstGeom>
          <a:noFill/>
          <a:ln w="9525" algn="ctr">
            <a:noFill/>
            <a:miter lim="800000"/>
            <a:headEnd/>
            <a:tailEnd/>
          </a:ln>
        </p:spPr>
        <p:txBody>
          <a:bodyPr anchor="b"/>
          <a:lstStyle/>
          <a:p>
            <a:pPr algn="ctr">
              <a:buNone/>
            </a:pPr>
            <a:r>
              <a:rPr lang="en-GB" b="1" dirty="0">
                <a:solidFill>
                  <a:srgbClr val="5A007D"/>
                </a:solidFill>
                <a:latin typeface="Tahoma" pitchFamily="34" charset="0"/>
              </a:rPr>
              <a:t>“Ah!”</a:t>
            </a:r>
          </a:p>
        </p:txBody>
      </p:sp>
      <p:pic>
        <p:nvPicPr>
          <p:cNvPr id="30" name="Picture 29" descr="3.jpg"/>
          <p:cNvPicPr>
            <a:picLocks noChangeAspect="1"/>
          </p:cNvPicPr>
          <p:nvPr/>
        </p:nvPicPr>
        <p:blipFill>
          <a:blip r:embed="rId3">
            <a:clrChange>
              <a:clrFrom>
                <a:srgbClr val="FFFFFF"/>
              </a:clrFrom>
              <a:clrTo>
                <a:srgbClr val="FFFFFF">
                  <a:alpha val="0"/>
                </a:srgbClr>
              </a:clrTo>
            </a:clrChange>
          </a:blip>
          <a:stretch>
            <a:fillRect/>
          </a:stretch>
        </p:blipFill>
        <p:spPr>
          <a:xfrm>
            <a:off x="1287629" y="874818"/>
            <a:ext cx="6616098" cy="5112095"/>
          </a:xfrm>
          <a:prstGeom prst="rect">
            <a:avLst/>
          </a:prstGeom>
        </p:spPr>
      </p:pic>
    </p:spTree>
    <p:extLst>
      <p:ext uri="{BB962C8B-B14F-4D97-AF65-F5344CB8AC3E}">
        <p14:creationId xmlns:p14="http://schemas.microsoft.com/office/powerpoint/2010/main" val="1666374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GB" dirty="0" smtClean="0"/>
              <a:t>Shared understanding</a:t>
            </a:r>
          </a:p>
        </p:txBody>
      </p:sp>
      <p:sp>
        <p:nvSpPr>
          <p:cNvPr id="20493" name="Text Box 26"/>
          <p:cNvSpPr txBox="1">
            <a:spLocks noChangeArrowheads="1"/>
          </p:cNvSpPr>
          <p:nvPr/>
        </p:nvSpPr>
        <p:spPr bwMode="gray">
          <a:xfrm>
            <a:off x="2606675" y="5661025"/>
            <a:ext cx="4708525" cy="366713"/>
          </a:xfrm>
          <a:prstGeom prst="rect">
            <a:avLst/>
          </a:prstGeom>
          <a:noFill/>
          <a:ln w="9525" algn="ctr">
            <a:noFill/>
            <a:miter lim="800000"/>
            <a:headEnd/>
            <a:tailEnd/>
          </a:ln>
        </p:spPr>
        <p:txBody>
          <a:bodyPr anchor="b"/>
          <a:lstStyle/>
          <a:p>
            <a:pPr algn="ctr">
              <a:buNone/>
            </a:pPr>
            <a:r>
              <a:rPr lang="en-GB" b="1" dirty="0">
                <a:solidFill>
                  <a:srgbClr val="5A007D"/>
                </a:solidFill>
                <a:latin typeface="Tahoma" pitchFamily="34" charset="0"/>
              </a:rPr>
              <a:t>“I’m glad we’re all agreed then.”</a:t>
            </a:r>
          </a:p>
        </p:txBody>
      </p:sp>
      <p:pic>
        <p:nvPicPr>
          <p:cNvPr id="26" name="Picture 25" descr="4.jpg"/>
          <p:cNvPicPr>
            <a:picLocks noChangeAspect="1"/>
          </p:cNvPicPr>
          <p:nvPr/>
        </p:nvPicPr>
        <p:blipFill>
          <a:blip r:embed="rId3">
            <a:clrChange>
              <a:clrFrom>
                <a:srgbClr val="FFFFFF"/>
              </a:clrFrom>
              <a:clrTo>
                <a:srgbClr val="FFFFFF">
                  <a:alpha val="0"/>
                </a:srgbClr>
              </a:clrTo>
            </a:clrChange>
          </a:blip>
          <a:stretch>
            <a:fillRect/>
          </a:stretch>
        </p:blipFill>
        <p:spPr>
          <a:xfrm>
            <a:off x="1234651" y="609600"/>
            <a:ext cx="6675234" cy="5157787"/>
          </a:xfrm>
          <a:prstGeom prst="rect">
            <a:avLst/>
          </a:prstGeom>
        </p:spPr>
      </p:pic>
    </p:spTree>
    <p:extLst>
      <p:ext uri="{BB962C8B-B14F-4D97-AF65-F5344CB8AC3E}">
        <p14:creationId xmlns:p14="http://schemas.microsoft.com/office/powerpoint/2010/main" val="2550018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inception</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23486839"/>
              </p:ext>
            </p:extLst>
          </p:nvPr>
        </p:nvGraphicFramePr>
        <p:xfrm>
          <a:off x="457200" y="1600200"/>
          <a:ext cx="8229600" cy="30327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Goal</a:t>
                      </a:r>
                      <a:endParaRPr lang="en-US" dirty="0"/>
                    </a:p>
                  </a:txBody>
                  <a:tcPr/>
                </a:tc>
                <a:tc>
                  <a:txBody>
                    <a:bodyPr/>
                    <a:lstStyle/>
                    <a:p>
                      <a:r>
                        <a:rPr lang="en-US" dirty="0" smtClean="0"/>
                        <a:t>What QA does</a:t>
                      </a:r>
                      <a:endParaRPr lang="en-US" dirty="0"/>
                    </a:p>
                  </a:txBody>
                  <a:tcPr/>
                </a:tc>
              </a:tr>
              <a:tr h="370840">
                <a:tc>
                  <a:txBody>
                    <a:bodyPr/>
                    <a:lstStyle/>
                    <a:p>
                      <a:r>
                        <a:rPr lang="en-US" dirty="0" smtClean="0"/>
                        <a:t>Understand the problem and business context</a:t>
                      </a:r>
                      <a:endParaRPr lang="en-US" dirty="0"/>
                    </a:p>
                  </a:txBody>
                  <a:tcPr/>
                </a:tc>
                <a:tc>
                  <a:txBody>
                    <a:bodyPr/>
                    <a:lstStyle/>
                    <a:p>
                      <a:r>
                        <a:rPr lang="en-US" dirty="0" smtClean="0"/>
                        <a:t>Help translate business needs into stories</a:t>
                      </a:r>
                    </a:p>
                  </a:txBody>
                  <a:tcPr/>
                </a:tc>
              </a:tr>
              <a:tr h="370840">
                <a:tc>
                  <a:txBody>
                    <a:bodyPr/>
                    <a:lstStyle/>
                    <a:p>
                      <a:r>
                        <a:rPr lang="en-US" dirty="0" smtClean="0"/>
                        <a:t>Develop a shared understanding of the scope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 determine how team will assess quality and progress</a:t>
                      </a:r>
                    </a:p>
                  </a:txBody>
                  <a:tcPr/>
                </a:tc>
              </a:tr>
              <a:tr h="370840">
                <a:tc>
                  <a:txBody>
                    <a:bodyPr/>
                    <a:lstStyle/>
                    <a:p>
                      <a:r>
                        <a:rPr lang="en-US" dirty="0" smtClean="0"/>
                        <a:t>Define a candidate architecture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high-level testing strategy with team</a:t>
                      </a:r>
                    </a:p>
                  </a:txBody>
                  <a:tcPr/>
                </a:tc>
              </a:tr>
              <a:tr h="370840">
                <a:tc>
                  <a:txBody>
                    <a:bodyPr/>
                    <a:lstStyle/>
                    <a:p>
                      <a:r>
                        <a:rPr lang="en-US" dirty="0" smtClean="0"/>
                        <a:t>Develop a credible plan</a:t>
                      </a:r>
                    </a:p>
                  </a:txBody>
                  <a:tcPr/>
                </a:tc>
                <a:tc>
                  <a:txBody>
                    <a:bodyPr/>
                    <a:lstStyle/>
                    <a:p>
                      <a:r>
                        <a:rPr lang="en-US" dirty="0" smtClean="0"/>
                        <a:t>Help team create release plan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Build relationships</a:t>
                      </a:r>
                    </a:p>
                  </a:txBody>
                  <a:tcPr/>
                </a:tc>
                <a:tc>
                  <a:txBody>
                    <a:bodyPr/>
                    <a:lstStyle/>
                    <a:p>
                      <a:r>
                        <a:rPr lang="en-US" dirty="0" smtClean="0"/>
                        <a:t>Be involved</a:t>
                      </a:r>
                      <a:r>
                        <a:rPr lang="en-US" baseline="0" dirty="0" smtClean="0"/>
                        <a:t> with team early and often</a:t>
                      </a:r>
                      <a:endParaRPr lang="en-US" dirty="0"/>
                    </a:p>
                  </a:txBody>
                  <a:tcPr/>
                </a:tc>
              </a:tr>
            </a:tbl>
          </a:graphicData>
        </a:graphic>
      </p:graphicFrame>
    </p:spTree>
    <p:extLst>
      <p:ext uri="{BB962C8B-B14F-4D97-AF65-F5344CB8AC3E}">
        <p14:creationId xmlns:p14="http://schemas.microsoft.com/office/powerpoint/2010/main" val="29910733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98500"/>
          </a:xfrm>
        </p:spPr>
        <p:txBody>
          <a:bodyPr lIns="65306" tIns="32653" rIns="65306" bIns="32653">
            <a:normAutofit fontScale="90000"/>
          </a:bodyPr>
          <a:lstStyle/>
          <a:p>
            <a:pPr algn="ctr"/>
            <a:r>
              <a:rPr lang="en-US" dirty="0" smtClean="0"/>
              <a:t>Roadmap</a:t>
            </a:r>
            <a:endParaRPr lang="en-US" dirty="0"/>
          </a:p>
        </p:txBody>
      </p:sp>
      <p:sp>
        <p:nvSpPr>
          <p:cNvPr id="82" name="TextBox 241"/>
          <p:cNvSpPr txBox="1">
            <a:spLocks noChangeArrowheads="1"/>
          </p:cNvSpPr>
          <p:nvPr/>
        </p:nvSpPr>
        <p:spPr bwMode="auto">
          <a:xfrm>
            <a:off x="2864072" y="5386448"/>
            <a:ext cx="891711" cy="681497"/>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Roles </a:t>
            </a:r>
          </a:p>
          <a:p>
            <a:pPr algn="ctr"/>
            <a:r>
              <a:rPr lang="en-US" sz="1000" dirty="0" smtClean="0">
                <a:latin typeface="Georgia" pitchFamily="18" charset="0"/>
              </a:rPr>
              <a:t>&amp; Persona </a:t>
            </a:r>
          </a:p>
          <a:p>
            <a:pPr algn="ctr"/>
            <a:r>
              <a:rPr lang="en-US" sz="1000" dirty="0" smtClean="0">
                <a:latin typeface="Georgia" pitchFamily="18" charset="0"/>
              </a:rPr>
              <a:t>Development</a:t>
            </a:r>
          </a:p>
          <a:p>
            <a:pPr algn="ctr"/>
            <a:endParaRPr lang="en-US" sz="1000" dirty="0">
              <a:latin typeface="Georgia" pitchFamily="18" charset="0"/>
            </a:endParaRPr>
          </a:p>
        </p:txBody>
      </p:sp>
      <p:sp>
        <p:nvSpPr>
          <p:cNvPr id="83" name="TextBox 248"/>
          <p:cNvSpPr txBox="1">
            <a:spLocks noChangeArrowheads="1"/>
          </p:cNvSpPr>
          <p:nvPr/>
        </p:nvSpPr>
        <p:spPr bwMode="auto">
          <a:xfrm>
            <a:off x="5027978" y="5384571"/>
            <a:ext cx="891711"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Story </a:t>
            </a:r>
          </a:p>
          <a:p>
            <a:pPr algn="ctr"/>
            <a:r>
              <a:rPr lang="en-US" sz="1000" dirty="0" smtClean="0">
                <a:latin typeface="Georgia" pitchFamily="18" charset="0"/>
              </a:rPr>
              <a:t>Development</a:t>
            </a:r>
            <a:endParaRPr lang="en-US" sz="1000" dirty="0">
              <a:latin typeface="Georgia" pitchFamily="18" charset="0"/>
            </a:endParaRPr>
          </a:p>
        </p:txBody>
      </p:sp>
      <p:sp>
        <p:nvSpPr>
          <p:cNvPr id="84" name="TextBox 249"/>
          <p:cNvSpPr txBox="1">
            <a:spLocks noChangeArrowheads="1"/>
          </p:cNvSpPr>
          <p:nvPr/>
        </p:nvSpPr>
        <p:spPr bwMode="auto">
          <a:xfrm>
            <a:off x="3966212" y="5349971"/>
            <a:ext cx="893313"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Customer </a:t>
            </a:r>
          </a:p>
          <a:p>
            <a:pPr algn="ctr"/>
            <a:r>
              <a:rPr lang="en-US" sz="1000" dirty="0" smtClean="0">
                <a:latin typeface="Georgia" pitchFamily="18" charset="0"/>
              </a:rPr>
              <a:t>Journey</a:t>
            </a:r>
          </a:p>
          <a:p>
            <a:pPr algn="ctr"/>
            <a:r>
              <a:rPr lang="en-US" sz="1000" dirty="0" smtClean="0">
                <a:latin typeface="Georgia" pitchFamily="18" charset="0"/>
              </a:rPr>
              <a:t>Sketch-board</a:t>
            </a:r>
            <a:endParaRPr lang="en-US" sz="1000" dirty="0">
              <a:latin typeface="Georgia" pitchFamily="18" charset="0"/>
            </a:endParaRPr>
          </a:p>
        </p:txBody>
      </p:sp>
      <p:pic>
        <p:nvPicPr>
          <p:cNvPr id="85" name="Picture 5"/>
          <p:cNvPicPr>
            <a:picLocks noChangeAspect="1" noChangeArrowheads="1"/>
          </p:cNvPicPr>
          <p:nvPr/>
        </p:nvPicPr>
        <p:blipFill>
          <a:blip r:embed="rId3" cstate="print"/>
          <a:srcRect/>
          <a:stretch>
            <a:fillRect/>
          </a:stretch>
        </p:blipFill>
        <p:spPr bwMode="auto">
          <a:xfrm>
            <a:off x="3853839" y="4547660"/>
            <a:ext cx="698910" cy="679241"/>
          </a:xfrm>
          <a:prstGeom prst="rect">
            <a:avLst/>
          </a:prstGeom>
          <a:noFill/>
          <a:ln w="9525" algn="ctr">
            <a:noFill/>
            <a:miter lim="800000"/>
            <a:headEnd/>
            <a:tailEnd/>
          </a:ln>
        </p:spPr>
      </p:pic>
      <p:grpSp>
        <p:nvGrpSpPr>
          <p:cNvPr id="5" name="Group 85"/>
          <p:cNvGrpSpPr/>
          <p:nvPr/>
        </p:nvGrpSpPr>
        <p:grpSpPr>
          <a:xfrm>
            <a:off x="4931429" y="4660600"/>
            <a:ext cx="525313" cy="409149"/>
            <a:chOff x="4788564" y="5834773"/>
            <a:chExt cx="668639" cy="550166"/>
          </a:xfrm>
        </p:grpSpPr>
        <p:grpSp>
          <p:nvGrpSpPr>
            <p:cNvPr id="6" name="Group 164"/>
            <p:cNvGrpSpPr>
              <a:grpSpLocks/>
            </p:cNvGrpSpPr>
            <p:nvPr/>
          </p:nvGrpSpPr>
          <p:grpSpPr bwMode="auto">
            <a:xfrm>
              <a:off x="4788564" y="5834132"/>
              <a:ext cx="668639" cy="341963"/>
              <a:chOff x="1699130" y="2971800"/>
              <a:chExt cx="891670" cy="329114"/>
            </a:xfrm>
          </p:grpSpPr>
          <p:cxnSp>
            <p:nvCxnSpPr>
              <p:cNvPr id="96" name="Straight Connector 16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97" name="Straight Connector 16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98" name="Straight Connector 16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99" name="Straight Connector 16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00" name="Straight Connector 16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01" name="Straight Connector 17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cxnSp>
          <p:nvCxnSpPr>
            <p:cNvPr id="88" name="Straight Connector 165"/>
            <p:cNvCxnSpPr>
              <a:cxnSpLocks noChangeShapeType="1"/>
            </p:cNvCxnSpPr>
            <p:nvPr/>
          </p:nvCxnSpPr>
          <p:spPr bwMode="auto">
            <a:xfrm>
              <a:off x="4885800" y="5930464"/>
              <a:ext cx="571403" cy="1650"/>
            </a:xfrm>
            <a:prstGeom prst="line">
              <a:avLst/>
            </a:prstGeom>
            <a:noFill/>
            <a:ln w="57150" algn="ctr">
              <a:solidFill>
                <a:schemeClr val="tx2"/>
              </a:solidFill>
              <a:round/>
              <a:headEnd/>
              <a:tailEnd/>
            </a:ln>
          </p:spPr>
        </p:cxnSp>
        <p:cxnSp>
          <p:nvCxnSpPr>
            <p:cNvPr id="89" name="Straight Connector 168"/>
            <p:cNvCxnSpPr>
              <a:cxnSpLocks noChangeShapeType="1"/>
            </p:cNvCxnSpPr>
            <p:nvPr/>
          </p:nvCxnSpPr>
          <p:spPr bwMode="auto">
            <a:xfrm>
              <a:off x="4788564" y="5930464"/>
              <a:ext cx="57140" cy="1650"/>
            </a:xfrm>
            <a:prstGeom prst="line">
              <a:avLst/>
            </a:prstGeom>
            <a:noFill/>
            <a:ln w="57150" algn="ctr">
              <a:solidFill>
                <a:schemeClr val="tx2"/>
              </a:solidFill>
              <a:round/>
              <a:headEnd/>
              <a:tailEnd/>
            </a:ln>
          </p:spPr>
        </p:cxnSp>
        <p:cxnSp>
          <p:nvCxnSpPr>
            <p:cNvPr id="90" name="Straight Connector 165"/>
            <p:cNvCxnSpPr>
              <a:cxnSpLocks noChangeShapeType="1"/>
            </p:cNvCxnSpPr>
            <p:nvPr/>
          </p:nvCxnSpPr>
          <p:spPr bwMode="auto">
            <a:xfrm>
              <a:off x="4885800" y="6090152"/>
              <a:ext cx="571403" cy="1650"/>
            </a:xfrm>
            <a:prstGeom prst="line">
              <a:avLst/>
            </a:prstGeom>
            <a:noFill/>
            <a:ln w="57150" algn="ctr">
              <a:solidFill>
                <a:schemeClr val="tx2"/>
              </a:solidFill>
              <a:round/>
              <a:headEnd/>
              <a:tailEnd/>
            </a:ln>
          </p:spPr>
        </p:cxnSp>
        <p:cxnSp>
          <p:nvCxnSpPr>
            <p:cNvPr id="91" name="Straight Connector 168"/>
            <p:cNvCxnSpPr>
              <a:cxnSpLocks noChangeShapeType="1"/>
            </p:cNvCxnSpPr>
            <p:nvPr/>
          </p:nvCxnSpPr>
          <p:spPr bwMode="auto">
            <a:xfrm>
              <a:off x="4788564" y="6090152"/>
              <a:ext cx="57140" cy="1650"/>
            </a:xfrm>
            <a:prstGeom prst="line">
              <a:avLst/>
            </a:prstGeom>
            <a:noFill/>
            <a:ln w="57150" algn="ctr">
              <a:solidFill>
                <a:schemeClr val="tx2"/>
              </a:solidFill>
              <a:round/>
              <a:headEnd/>
              <a:tailEnd/>
            </a:ln>
          </p:spPr>
        </p:cxnSp>
        <p:cxnSp>
          <p:nvCxnSpPr>
            <p:cNvPr id="92" name="Straight Connector 165"/>
            <p:cNvCxnSpPr>
              <a:cxnSpLocks noChangeShapeType="1"/>
            </p:cNvCxnSpPr>
            <p:nvPr/>
          </p:nvCxnSpPr>
          <p:spPr bwMode="auto">
            <a:xfrm>
              <a:off x="4885800" y="6274107"/>
              <a:ext cx="571403" cy="1650"/>
            </a:xfrm>
            <a:prstGeom prst="line">
              <a:avLst/>
            </a:prstGeom>
            <a:noFill/>
            <a:ln w="57150" algn="ctr">
              <a:solidFill>
                <a:schemeClr val="tx2"/>
              </a:solidFill>
              <a:round/>
              <a:headEnd/>
              <a:tailEnd/>
            </a:ln>
          </p:spPr>
        </p:cxnSp>
        <p:cxnSp>
          <p:nvCxnSpPr>
            <p:cNvPr id="93" name="Straight Connector 168"/>
            <p:cNvCxnSpPr>
              <a:cxnSpLocks noChangeShapeType="1"/>
            </p:cNvCxnSpPr>
            <p:nvPr/>
          </p:nvCxnSpPr>
          <p:spPr bwMode="auto">
            <a:xfrm>
              <a:off x="4788564" y="6274107"/>
              <a:ext cx="57140" cy="1650"/>
            </a:xfrm>
            <a:prstGeom prst="line">
              <a:avLst/>
            </a:prstGeom>
            <a:noFill/>
            <a:ln w="57150" algn="ctr">
              <a:solidFill>
                <a:schemeClr val="tx2"/>
              </a:solidFill>
              <a:round/>
              <a:headEnd/>
              <a:tailEnd/>
            </a:ln>
          </p:spPr>
        </p:cxnSp>
        <p:cxnSp>
          <p:nvCxnSpPr>
            <p:cNvPr id="94" name="Straight Connector 165"/>
            <p:cNvCxnSpPr>
              <a:cxnSpLocks noChangeShapeType="1"/>
            </p:cNvCxnSpPr>
            <p:nvPr/>
          </p:nvCxnSpPr>
          <p:spPr bwMode="auto">
            <a:xfrm>
              <a:off x="4885800" y="6383289"/>
              <a:ext cx="571403" cy="1650"/>
            </a:xfrm>
            <a:prstGeom prst="line">
              <a:avLst/>
            </a:prstGeom>
            <a:noFill/>
            <a:ln w="57150" algn="ctr">
              <a:solidFill>
                <a:schemeClr val="tx2"/>
              </a:solidFill>
              <a:round/>
              <a:headEnd/>
              <a:tailEnd/>
            </a:ln>
          </p:spPr>
        </p:cxnSp>
        <p:cxnSp>
          <p:nvCxnSpPr>
            <p:cNvPr id="95" name="Straight Connector 168"/>
            <p:cNvCxnSpPr>
              <a:cxnSpLocks noChangeShapeType="1"/>
            </p:cNvCxnSpPr>
            <p:nvPr/>
          </p:nvCxnSpPr>
          <p:spPr bwMode="auto">
            <a:xfrm>
              <a:off x="4788564" y="6383289"/>
              <a:ext cx="57140" cy="1650"/>
            </a:xfrm>
            <a:prstGeom prst="line">
              <a:avLst/>
            </a:prstGeom>
            <a:noFill/>
            <a:ln w="57150" algn="ctr">
              <a:solidFill>
                <a:schemeClr val="tx2"/>
              </a:solidFill>
              <a:round/>
              <a:headEnd/>
              <a:tailEnd/>
            </a:ln>
          </p:spPr>
        </p:cxnSp>
      </p:grpSp>
      <p:grpSp>
        <p:nvGrpSpPr>
          <p:cNvPr id="7" name="Group 101"/>
          <p:cNvGrpSpPr/>
          <p:nvPr/>
        </p:nvGrpSpPr>
        <p:grpSpPr>
          <a:xfrm>
            <a:off x="3010297" y="4514853"/>
            <a:ext cx="401709" cy="762986"/>
            <a:chOff x="2343270" y="5638794"/>
            <a:chExt cx="511311" cy="1025955"/>
          </a:xfrm>
        </p:grpSpPr>
        <p:sp>
          <p:nvSpPr>
            <p:cNvPr id="103" name="Rectangle 193"/>
            <p:cNvSpPr>
              <a:spLocks noChangeArrowheads="1"/>
            </p:cNvSpPr>
            <p:nvPr/>
          </p:nvSpPr>
          <p:spPr bwMode="auto">
            <a:xfrm>
              <a:off x="2343270" y="5638794"/>
              <a:ext cx="426093" cy="610660"/>
            </a:xfrm>
            <a:prstGeom prst="rect">
              <a:avLst/>
            </a:prstGeom>
            <a:solidFill>
              <a:schemeClr val="accent1"/>
            </a:solidFill>
            <a:ln w="9525" algn="ctr">
              <a:solidFill>
                <a:schemeClr val="tx2"/>
              </a:solidFill>
              <a:round/>
              <a:headEnd/>
              <a:tailEnd/>
            </a:ln>
          </p:spPr>
          <p:txBody>
            <a:bodyPr wrap="none" anchor="ctr"/>
            <a:lstStyle/>
            <a:p>
              <a:endParaRPr lang="en-US" dirty="0"/>
            </a:p>
          </p:txBody>
        </p:sp>
        <p:sp>
          <p:nvSpPr>
            <p:cNvPr id="104" name="Oval 186"/>
            <p:cNvSpPr>
              <a:spLocks noChangeArrowheads="1"/>
            </p:cNvSpPr>
            <p:nvPr/>
          </p:nvSpPr>
          <p:spPr bwMode="auto">
            <a:xfrm>
              <a:off x="2461936" y="5732065"/>
              <a:ext cx="170437" cy="186542"/>
            </a:xfrm>
            <a:prstGeom prst="ellipse">
              <a:avLst/>
            </a:prstGeom>
            <a:solidFill>
              <a:schemeClr val="tx2"/>
            </a:solidFill>
            <a:ln w="9525" algn="ctr">
              <a:solidFill>
                <a:schemeClr val="tx2"/>
              </a:solidFill>
              <a:round/>
              <a:headEnd/>
              <a:tailEnd/>
            </a:ln>
          </p:spPr>
          <p:txBody>
            <a:bodyPr wrap="none" anchor="ctr"/>
            <a:lstStyle/>
            <a:p>
              <a:endParaRPr lang="en-US" dirty="0"/>
            </a:p>
          </p:txBody>
        </p:sp>
        <p:cxnSp>
          <p:nvCxnSpPr>
            <p:cNvPr id="105" name="Straight Connector 187"/>
            <p:cNvCxnSpPr>
              <a:cxnSpLocks noChangeShapeType="1"/>
            </p:cNvCxnSpPr>
            <p:nvPr/>
          </p:nvCxnSpPr>
          <p:spPr bwMode="auto">
            <a:xfrm rot="5400000">
              <a:off x="2454772" y="6104261"/>
              <a:ext cx="186542" cy="1776"/>
            </a:xfrm>
            <a:prstGeom prst="line">
              <a:avLst/>
            </a:prstGeom>
            <a:noFill/>
            <a:ln w="117475" cap="rnd" algn="ctr">
              <a:solidFill>
                <a:schemeClr val="tx2"/>
              </a:solidFill>
              <a:round/>
              <a:headEnd/>
              <a:tailEnd/>
            </a:ln>
          </p:spPr>
        </p:cxnSp>
        <p:cxnSp>
          <p:nvCxnSpPr>
            <p:cNvPr id="106" name="Straight Connector 190"/>
            <p:cNvCxnSpPr>
              <a:cxnSpLocks noChangeShapeType="1"/>
            </p:cNvCxnSpPr>
            <p:nvPr/>
          </p:nvCxnSpPr>
          <p:spPr bwMode="auto">
            <a:xfrm rot="16200000" flipH="1">
              <a:off x="2584872" y="5998001"/>
              <a:ext cx="92299" cy="84331"/>
            </a:xfrm>
            <a:prstGeom prst="line">
              <a:avLst/>
            </a:prstGeom>
            <a:noFill/>
            <a:ln w="57150" cap="rnd" algn="ctr">
              <a:solidFill>
                <a:schemeClr val="tx2"/>
              </a:solidFill>
              <a:round/>
              <a:headEnd/>
              <a:tailEnd/>
            </a:ln>
          </p:spPr>
        </p:cxnSp>
        <p:cxnSp>
          <p:nvCxnSpPr>
            <p:cNvPr id="107" name="Straight Connector 191"/>
            <p:cNvCxnSpPr>
              <a:cxnSpLocks noChangeShapeType="1"/>
            </p:cNvCxnSpPr>
            <p:nvPr/>
          </p:nvCxnSpPr>
          <p:spPr bwMode="auto">
            <a:xfrm rot="10800000">
              <a:off x="2428489" y="5918608"/>
              <a:ext cx="86106" cy="72383"/>
            </a:xfrm>
            <a:prstGeom prst="line">
              <a:avLst/>
            </a:prstGeom>
            <a:noFill/>
            <a:ln w="57150" cap="rnd" algn="ctr">
              <a:solidFill>
                <a:schemeClr val="tx2"/>
              </a:solidFill>
              <a:round/>
              <a:headEnd/>
              <a:tailEnd/>
            </a:ln>
          </p:spPr>
        </p:cxnSp>
        <p:grpSp>
          <p:nvGrpSpPr>
            <p:cNvPr id="8" name="Group 194"/>
            <p:cNvGrpSpPr>
              <a:grpSpLocks/>
            </p:cNvGrpSpPr>
            <p:nvPr/>
          </p:nvGrpSpPr>
          <p:grpSpPr bwMode="auto">
            <a:xfrm>
              <a:off x="2343270" y="6384741"/>
              <a:ext cx="511311" cy="279788"/>
              <a:chOff x="1699130" y="2971800"/>
              <a:chExt cx="891670" cy="329114"/>
            </a:xfrm>
          </p:grpSpPr>
          <p:cxnSp>
            <p:nvCxnSpPr>
              <p:cNvPr id="109"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110"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111"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112"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13"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14"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sp>
        <p:nvSpPr>
          <p:cNvPr id="115" name="Isosceles Triangle 114"/>
          <p:cNvSpPr/>
          <p:nvPr/>
        </p:nvSpPr>
        <p:spPr>
          <a:xfrm rot="5400000">
            <a:off x="2466937" y="4810952"/>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6" name="Isosceles Triangle 115"/>
          <p:cNvSpPr/>
          <p:nvPr/>
        </p:nvSpPr>
        <p:spPr>
          <a:xfrm rot="5400000">
            <a:off x="3349558" y="483888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7" name="Isosceles Triangle 116"/>
          <p:cNvSpPr/>
          <p:nvPr/>
        </p:nvSpPr>
        <p:spPr>
          <a:xfrm rot="5400000">
            <a:off x="4426766" y="481286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8" name="TextBox 249"/>
          <p:cNvSpPr txBox="1">
            <a:spLocks noChangeArrowheads="1"/>
          </p:cNvSpPr>
          <p:nvPr/>
        </p:nvSpPr>
        <p:spPr bwMode="auto">
          <a:xfrm>
            <a:off x="1841530" y="5383736"/>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Product-In-A-Box</a:t>
            </a:r>
            <a:endParaRPr lang="en-US" sz="1000" dirty="0">
              <a:latin typeface="Georgia" pitchFamily="18" charset="0"/>
            </a:endParaRPr>
          </a:p>
        </p:txBody>
      </p:sp>
      <p:grpSp>
        <p:nvGrpSpPr>
          <p:cNvPr id="9" name="Group 118"/>
          <p:cNvGrpSpPr/>
          <p:nvPr/>
        </p:nvGrpSpPr>
        <p:grpSpPr>
          <a:xfrm>
            <a:off x="2057856" y="4538085"/>
            <a:ext cx="459306" cy="671150"/>
            <a:chOff x="1130964" y="5670034"/>
            <a:chExt cx="584623" cy="902467"/>
          </a:xfrm>
        </p:grpSpPr>
        <p:sp>
          <p:nvSpPr>
            <p:cNvPr id="120" name="Rectangle 6"/>
            <p:cNvSpPr/>
            <p:nvPr/>
          </p:nvSpPr>
          <p:spPr>
            <a:xfrm rot="20335345">
              <a:off x="1135367" y="5709932"/>
              <a:ext cx="580220" cy="862569"/>
            </a:xfrm>
            <a:prstGeom prst="rect">
              <a:avLst/>
            </a:prstGeom>
            <a:scene3d>
              <a:camera prst="orthographicFront"/>
              <a:lightRig rig="threePt" dir="t"/>
            </a:scene3d>
            <a:sp3d>
              <a:bevelT w="114300" h="114300"/>
              <a:bevelB w="44450" h="190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Explosion 1 120"/>
            <p:cNvSpPr/>
            <p:nvPr/>
          </p:nvSpPr>
          <p:spPr>
            <a:xfrm>
              <a:off x="1130964" y="56700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Explosion 1 121"/>
            <p:cNvSpPr/>
            <p:nvPr/>
          </p:nvSpPr>
          <p:spPr>
            <a:xfrm>
              <a:off x="1343520" y="61272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3" name="Isosceles Triangle 122"/>
          <p:cNvSpPr/>
          <p:nvPr/>
        </p:nvSpPr>
        <p:spPr>
          <a:xfrm rot="5400000">
            <a:off x="5447641"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4" name="TextBox 249"/>
          <p:cNvSpPr txBox="1">
            <a:spLocks noChangeArrowheads="1"/>
          </p:cNvSpPr>
          <p:nvPr/>
        </p:nvSpPr>
        <p:spPr bwMode="auto">
          <a:xfrm>
            <a:off x="5973119" y="5398515"/>
            <a:ext cx="707366"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Technical </a:t>
            </a:r>
          </a:p>
          <a:p>
            <a:pPr algn="ctr"/>
            <a:r>
              <a:rPr lang="en-US" sz="1000" dirty="0" smtClean="0">
                <a:latin typeface="Georgia" pitchFamily="18" charset="0"/>
              </a:rPr>
              <a:t>Vision</a:t>
            </a:r>
          </a:p>
          <a:p>
            <a:pPr algn="ctr"/>
            <a:endParaRPr lang="en-US" sz="1000" dirty="0"/>
          </a:p>
        </p:txBody>
      </p:sp>
      <p:sp>
        <p:nvSpPr>
          <p:cNvPr id="125" name="Isosceles Triangle 124"/>
          <p:cNvSpPr/>
          <p:nvPr/>
        </p:nvSpPr>
        <p:spPr>
          <a:xfrm rot="5400000">
            <a:off x="6477247"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6" name="Isosceles Triangle 125"/>
          <p:cNvSpPr/>
          <p:nvPr/>
        </p:nvSpPr>
        <p:spPr>
          <a:xfrm rot="5400000">
            <a:off x="1442197" y="481555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pic>
        <p:nvPicPr>
          <p:cNvPr id="127" name="Picture 126"/>
          <p:cNvPicPr>
            <a:picLocks noChangeAspect="1"/>
          </p:cNvPicPr>
          <p:nvPr/>
        </p:nvPicPr>
        <p:blipFill>
          <a:blip r:embed="rId4"/>
          <a:stretch>
            <a:fillRect/>
          </a:stretch>
        </p:blipFill>
        <p:spPr>
          <a:xfrm>
            <a:off x="5961435" y="4604329"/>
            <a:ext cx="578401" cy="464192"/>
          </a:xfrm>
          <a:prstGeom prst="rect">
            <a:avLst/>
          </a:prstGeom>
          <a:ln>
            <a:solidFill>
              <a:schemeClr val="tx1"/>
            </a:solidFill>
          </a:ln>
        </p:spPr>
      </p:pic>
      <p:sp>
        <p:nvSpPr>
          <p:cNvPr id="129" name="TextBox 249"/>
          <p:cNvSpPr txBox="1">
            <a:spLocks noChangeArrowheads="1"/>
          </p:cNvSpPr>
          <p:nvPr/>
        </p:nvSpPr>
        <p:spPr bwMode="auto">
          <a:xfrm>
            <a:off x="6860190" y="5398514"/>
            <a:ext cx="896520"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Draft Release</a:t>
            </a:r>
          </a:p>
          <a:p>
            <a:pPr algn="ctr"/>
            <a:r>
              <a:rPr lang="en-US" sz="1000" dirty="0" smtClean="0">
                <a:latin typeface="Georgia" pitchFamily="18" charset="0"/>
              </a:rPr>
              <a:t>Plan</a:t>
            </a:r>
            <a:endParaRPr lang="en-US" sz="1000" dirty="0">
              <a:latin typeface="Georgia" pitchFamily="18" charset="0"/>
            </a:endParaRPr>
          </a:p>
        </p:txBody>
      </p:sp>
      <p:cxnSp>
        <p:nvCxnSpPr>
          <p:cNvPr id="130" name="Straight Connector 129"/>
          <p:cNvCxnSpPr/>
          <p:nvPr/>
        </p:nvCxnSpPr>
        <p:spPr>
          <a:xfrm rot="5400000">
            <a:off x="-296165" y="3186121"/>
            <a:ext cx="238903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rot="10800000">
            <a:off x="898350" y="4362742"/>
            <a:ext cx="7492721" cy="0"/>
          </a:xfrm>
          <a:prstGeom prst="line">
            <a:avLst/>
          </a:prstGeom>
        </p:spPr>
        <p:style>
          <a:lnRef idx="2">
            <a:schemeClr val="accent1"/>
          </a:lnRef>
          <a:fillRef idx="0">
            <a:schemeClr val="accent1"/>
          </a:fillRef>
          <a:effectRef idx="1">
            <a:schemeClr val="accent1"/>
          </a:effectRef>
          <a:fontRef idx="minor">
            <a:schemeClr val="tx1"/>
          </a:fontRef>
        </p:style>
      </p:cxnSp>
      <p:sp>
        <p:nvSpPr>
          <p:cNvPr id="132" name="Rectangle 131"/>
          <p:cNvSpPr/>
          <p:nvPr/>
        </p:nvSpPr>
        <p:spPr>
          <a:xfrm>
            <a:off x="977122" y="2233194"/>
            <a:ext cx="658527" cy="2040072"/>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33" name="Rectangle 132"/>
          <p:cNvSpPr/>
          <p:nvPr/>
        </p:nvSpPr>
        <p:spPr>
          <a:xfrm>
            <a:off x="1853057" y="3026555"/>
            <a:ext cx="658527" cy="1246711"/>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4" name="Rectangle 133"/>
          <p:cNvSpPr/>
          <p:nvPr/>
        </p:nvSpPr>
        <p:spPr>
          <a:xfrm>
            <a:off x="2795162" y="3649910"/>
            <a:ext cx="658527" cy="62335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5" name="Rectangle 134"/>
          <p:cNvSpPr/>
          <p:nvPr/>
        </p:nvSpPr>
        <p:spPr>
          <a:xfrm>
            <a:off x="3872752" y="3989922"/>
            <a:ext cx="658527" cy="283344"/>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6" name="Rectangle 135"/>
          <p:cNvSpPr/>
          <p:nvPr/>
        </p:nvSpPr>
        <p:spPr>
          <a:xfrm>
            <a:off x="4890476" y="4103259"/>
            <a:ext cx="658527" cy="17000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7" name="Rectangle 136"/>
          <p:cNvSpPr/>
          <p:nvPr/>
        </p:nvSpPr>
        <p:spPr>
          <a:xfrm>
            <a:off x="5848334" y="4159929"/>
            <a:ext cx="658527" cy="113337"/>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8" name="Rectangle 137"/>
          <p:cNvSpPr/>
          <p:nvPr/>
        </p:nvSpPr>
        <p:spPr>
          <a:xfrm>
            <a:off x="6806192" y="4216597"/>
            <a:ext cx="658527" cy="56669"/>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9" name="TextBox 138"/>
          <p:cNvSpPr txBox="1"/>
          <p:nvPr/>
        </p:nvSpPr>
        <p:spPr>
          <a:xfrm>
            <a:off x="928186" y="1909836"/>
            <a:ext cx="718587" cy="235221"/>
          </a:xfrm>
          <a:prstGeom prst="rect">
            <a:avLst/>
          </a:prstGeom>
          <a:noFill/>
        </p:spPr>
        <p:txBody>
          <a:bodyPr wrap="none" lIns="65306" tIns="32653" rIns="65306" bIns="32653" rtlCol="0">
            <a:spAutoFit/>
          </a:bodyPr>
          <a:lstStyle/>
          <a:p>
            <a:r>
              <a:rPr lang="en-US" sz="1100" dirty="0" smtClean="0">
                <a:latin typeface="Georgia" pitchFamily="18" charset="0"/>
              </a:rPr>
              <a:t>50,000 ft</a:t>
            </a:r>
            <a:endParaRPr lang="en-US" sz="1100" dirty="0">
              <a:latin typeface="Georgia" pitchFamily="18" charset="0"/>
            </a:endParaRPr>
          </a:p>
        </p:txBody>
      </p:sp>
      <p:sp>
        <p:nvSpPr>
          <p:cNvPr id="140" name="Rectangle 139"/>
          <p:cNvSpPr/>
          <p:nvPr/>
        </p:nvSpPr>
        <p:spPr>
          <a:xfrm>
            <a:off x="1812096" y="2671631"/>
            <a:ext cx="710572"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25,000 </a:t>
            </a:r>
            <a:r>
              <a:rPr lang="en-US" sz="1100" dirty="0">
                <a:solidFill>
                  <a:prstClr val="black"/>
                </a:solidFill>
                <a:latin typeface="Georgia" pitchFamily="18" charset="0"/>
              </a:rPr>
              <a:t>ft</a:t>
            </a:r>
          </a:p>
        </p:txBody>
      </p:sp>
      <p:sp>
        <p:nvSpPr>
          <p:cNvPr id="141" name="Rectangle 140"/>
          <p:cNvSpPr/>
          <p:nvPr/>
        </p:nvSpPr>
        <p:spPr>
          <a:xfrm>
            <a:off x="2735295" y="3294986"/>
            <a:ext cx="705763"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10,000 </a:t>
            </a:r>
            <a:r>
              <a:rPr lang="en-US" sz="1100" dirty="0">
                <a:solidFill>
                  <a:prstClr val="black"/>
                </a:solidFill>
                <a:latin typeface="Georgia" pitchFamily="18" charset="0"/>
              </a:rPr>
              <a:t>ft</a:t>
            </a:r>
          </a:p>
        </p:txBody>
      </p:sp>
      <p:sp>
        <p:nvSpPr>
          <p:cNvPr id="142" name="Rectangle 141"/>
          <p:cNvSpPr/>
          <p:nvPr/>
        </p:nvSpPr>
        <p:spPr>
          <a:xfrm>
            <a:off x="3872752" y="3634998"/>
            <a:ext cx="632024"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5</a:t>
            </a:r>
            <a:r>
              <a:rPr lang="en-US" sz="1100" dirty="0" smtClean="0">
                <a:solidFill>
                  <a:prstClr val="black"/>
                </a:solidFill>
                <a:latin typeface="Georgia" pitchFamily="18" charset="0"/>
              </a:rPr>
              <a:t>,000 </a:t>
            </a:r>
            <a:r>
              <a:rPr lang="en-US" sz="1100" dirty="0">
                <a:solidFill>
                  <a:prstClr val="black"/>
                </a:solidFill>
                <a:latin typeface="Georgia" pitchFamily="18" charset="0"/>
              </a:rPr>
              <a:t>ft</a:t>
            </a:r>
          </a:p>
        </p:txBody>
      </p:sp>
      <p:sp>
        <p:nvSpPr>
          <p:cNvPr id="143" name="Rectangle 142"/>
          <p:cNvSpPr/>
          <p:nvPr/>
        </p:nvSpPr>
        <p:spPr>
          <a:xfrm>
            <a:off x="4890476" y="3805004"/>
            <a:ext cx="61920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 </a:t>
            </a:r>
            <a:r>
              <a:rPr lang="en-US" sz="1100" dirty="0">
                <a:solidFill>
                  <a:prstClr val="black"/>
                </a:solidFill>
                <a:latin typeface="Georgia" pitchFamily="18" charset="0"/>
              </a:rPr>
              <a:t>ft</a:t>
            </a:r>
          </a:p>
        </p:txBody>
      </p:sp>
      <p:sp>
        <p:nvSpPr>
          <p:cNvPr id="144" name="Rectangle 143"/>
          <p:cNvSpPr/>
          <p:nvPr/>
        </p:nvSpPr>
        <p:spPr>
          <a:xfrm>
            <a:off x="5908199" y="3861673"/>
            <a:ext cx="50699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500 </a:t>
            </a:r>
            <a:r>
              <a:rPr lang="en-US" sz="1100" dirty="0">
                <a:solidFill>
                  <a:prstClr val="black"/>
                </a:solidFill>
                <a:latin typeface="Georgia" pitchFamily="18" charset="0"/>
              </a:rPr>
              <a:t>ft</a:t>
            </a:r>
          </a:p>
        </p:txBody>
      </p:sp>
      <p:sp>
        <p:nvSpPr>
          <p:cNvPr id="145" name="Rectangle 144"/>
          <p:cNvSpPr/>
          <p:nvPr/>
        </p:nvSpPr>
        <p:spPr>
          <a:xfrm>
            <a:off x="6866228" y="3937974"/>
            <a:ext cx="494166"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1</a:t>
            </a:r>
            <a:r>
              <a:rPr lang="en-US" sz="1100" dirty="0" smtClean="0">
                <a:solidFill>
                  <a:prstClr val="black"/>
                </a:solidFill>
                <a:latin typeface="Georgia" pitchFamily="18" charset="0"/>
              </a:rPr>
              <a:t>00 </a:t>
            </a:r>
            <a:r>
              <a:rPr lang="en-US" sz="1100" dirty="0">
                <a:solidFill>
                  <a:prstClr val="black"/>
                </a:solidFill>
                <a:latin typeface="Georgia" pitchFamily="18" charset="0"/>
              </a:rPr>
              <a:t>ft</a:t>
            </a:r>
          </a:p>
        </p:txBody>
      </p:sp>
      <p:grpSp>
        <p:nvGrpSpPr>
          <p:cNvPr id="10" name="Group 5"/>
          <p:cNvGrpSpPr/>
          <p:nvPr/>
        </p:nvGrpSpPr>
        <p:grpSpPr>
          <a:xfrm>
            <a:off x="2511094" y="1676569"/>
            <a:ext cx="4609134" cy="1431629"/>
            <a:chOff x="3159931" y="2232896"/>
            <a:chExt cx="5113234" cy="1335769"/>
          </a:xfrm>
        </p:grpSpPr>
        <p:pic>
          <p:nvPicPr>
            <p:cNvPr id="146" name="Picture 145"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931" y="2308621"/>
              <a:ext cx="672188" cy="479628"/>
            </a:xfrm>
            <a:prstGeom prst="rect">
              <a:avLst/>
            </a:prstGeom>
          </p:spPr>
        </p:pic>
        <p:pic>
          <p:nvPicPr>
            <p:cNvPr id="147" name="Picture 146"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156" y="2673770"/>
              <a:ext cx="838126" cy="598030"/>
            </a:xfrm>
            <a:prstGeom prst="rect">
              <a:avLst/>
            </a:prstGeom>
          </p:spPr>
        </p:pic>
        <p:pic>
          <p:nvPicPr>
            <p:cNvPr id="148" name="Picture 147"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539" y="2232896"/>
              <a:ext cx="672188" cy="479628"/>
            </a:xfrm>
            <a:prstGeom prst="rect">
              <a:avLst/>
            </a:prstGeom>
          </p:spPr>
        </p:pic>
        <p:pic>
          <p:nvPicPr>
            <p:cNvPr id="149" name="Picture 148"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976" y="2391568"/>
              <a:ext cx="672188" cy="479628"/>
            </a:xfrm>
            <a:prstGeom prst="rect">
              <a:avLst/>
            </a:prstGeom>
          </p:spPr>
        </p:pic>
        <p:pic>
          <p:nvPicPr>
            <p:cNvPr id="150" name="Picture 149"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101" y="2470904"/>
              <a:ext cx="889503" cy="634689"/>
            </a:xfrm>
            <a:prstGeom prst="rect">
              <a:avLst/>
            </a:prstGeom>
          </p:spPr>
        </p:pic>
        <p:pic>
          <p:nvPicPr>
            <p:cNvPr id="151" name="Picture 150"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040" y="2232896"/>
              <a:ext cx="672188" cy="479628"/>
            </a:xfrm>
            <a:prstGeom prst="rect">
              <a:avLst/>
            </a:prstGeom>
          </p:spPr>
        </p:pic>
        <p:pic>
          <p:nvPicPr>
            <p:cNvPr id="152" name="Picture 151"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662" y="2312233"/>
              <a:ext cx="889503" cy="634689"/>
            </a:xfrm>
            <a:prstGeom prst="rect">
              <a:avLst/>
            </a:prstGeom>
          </p:spPr>
        </p:pic>
        <p:pic>
          <p:nvPicPr>
            <p:cNvPr id="153" name="Picture 152"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508" y="2871196"/>
              <a:ext cx="921938" cy="657833"/>
            </a:xfrm>
            <a:prstGeom prst="rect">
              <a:avLst/>
            </a:prstGeom>
          </p:spPr>
        </p:pic>
        <p:pic>
          <p:nvPicPr>
            <p:cNvPr id="154" name="Picture 153" descr="airplane_l.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9041" y="3060914"/>
              <a:ext cx="670501" cy="507751"/>
            </a:xfrm>
            <a:prstGeom prst="rect">
              <a:avLst/>
            </a:prstGeom>
          </p:spPr>
        </p:pic>
      </p:grpSp>
      <p:pic>
        <p:nvPicPr>
          <p:cNvPr id="155" name="Picture 439"/>
          <p:cNvPicPr>
            <a:picLocks noChangeAspect="1" noChangeArrowheads="1"/>
          </p:cNvPicPr>
          <p:nvPr/>
        </p:nvPicPr>
        <p:blipFill>
          <a:blip r:embed="rId7"/>
          <a:srcRect/>
          <a:stretch>
            <a:fillRect/>
          </a:stretch>
        </p:blipFill>
        <p:spPr bwMode="auto">
          <a:xfrm>
            <a:off x="824443" y="4582937"/>
            <a:ext cx="773396" cy="695453"/>
          </a:xfrm>
          <a:prstGeom prst="rect">
            <a:avLst/>
          </a:prstGeom>
          <a:noFill/>
        </p:spPr>
      </p:pic>
      <p:sp>
        <p:nvSpPr>
          <p:cNvPr id="156" name="TextBox 249"/>
          <p:cNvSpPr txBox="1">
            <a:spLocks noChangeArrowheads="1"/>
          </p:cNvSpPr>
          <p:nvPr/>
        </p:nvSpPr>
        <p:spPr bwMode="auto">
          <a:xfrm>
            <a:off x="751344" y="5389701"/>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Business </a:t>
            </a:r>
          </a:p>
          <a:p>
            <a:pPr algn="ctr"/>
            <a:r>
              <a:rPr lang="en-US" sz="1000" dirty="0" smtClean="0">
                <a:latin typeface="Georgia" pitchFamily="18" charset="0"/>
              </a:rPr>
              <a:t>Objectives</a:t>
            </a:r>
            <a:endParaRPr lang="en-US" sz="1000" dirty="0">
              <a:latin typeface="Georgia" pitchFamily="18" charset="0"/>
            </a:endParaRPr>
          </a:p>
        </p:txBody>
      </p:sp>
      <p:grpSp>
        <p:nvGrpSpPr>
          <p:cNvPr id="11" name="Group 156"/>
          <p:cNvGrpSpPr/>
          <p:nvPr/>
        </p:nvGrpSpPr>
        <p:grpSpPr>
          <a:xfrm>
            <a:off x="6936456" y="4626399"/>
            <a:ext cx="708979" cy="362152"/>
            <a:chOff x="611188" y="1843088"/>
            <a:chExt cx="6048375" cy="1441450"/>
          </a:xfrm>
        </p:grpSpPr>
        <p:sp>
          <p:nvSpPr>
            <p:cNvPr id="158" name="Rectangle 11"/>
            <p:cNvSpPr>
              <a:spLocks noChangeArrowheads="1"/>
            </p:cNvSpPr>
            <p:nvPr/>
          </p:nvSpPr>
          <p:spPr bwMode="auto">
            <a:xfrm>
              <a:off x="6111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0" name="Rectangle 13"/>
            <p:cNvSpPr>
              <a:spLocks noChangeArrowheads="1"/>
            </p:cNvSpPr>
            <p:nvPr/>
          </p:nvSpPr>
          <p:spPr bwMode="auto">
            <a:xfrm>
              <a:off x="1690688" y="1843088"/>
              <a:ext cx="17287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2" name="Rectangle 15"/>
            <p:cNvSpPr>
              <a:spLocks noChangeArrowheads="1"/>
            </p:cNvSpPr>
            <p:nvPr/>
          </p:nvSpPr>
          <p:spPr bwMode="auto">
            <a:xfrm>
              <a:off x="34178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4" name="Rectangle 17"/>
            <p:cNvSpPr>
              <a:spLocks noChangeArrowheads="1"/>
            </p:cNvSpPr>
            <p:nvPr/>
          </p:nvSpPr>
          <p:spPr bwMode="auto">
            <a:xfrm>
              <a:off x="44989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6" name="Rectangle 19"/>
            <p:cNvSpPr>
              <a:spLocks noChangeArrowheads="1"/>
            </p:cNvSpPr>
            <p:nvPr/>
          </p:nvSpPr>
          <p:spPr bwMode="auto">
            <a:xfrm>
              <a:off x="55784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grpSp>
      <p:sp>
        <p:nvSpPr>
          <p:cNvPr id="3" name="Rectangle 2"/>
          <p:cNvSpPr/>
          <p:nvPr/>
        </p:nvSpPr>
        <p:spPr bwMode="auto">
          <a:xfrm>
            <a:off x="381000" y="990600"/>
            <a:ext cx="8229600" cy="5257800"/>
          </a:xfrm>
          <a:prstGeom prst="rect">
            <a:avLst/>
          </a:prstGeom>
          <a:solidFill>
            <a:schemeClr val="accent1">
              <a:alpha val="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1122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Deliverables – The Plan</a:t>
            </a:r>
            <a:endParaRPr lang="en-AU" dirty="0"/>
          </a:p>
        </p:txBody>
      </p:sp>
      <p:pic>
        <p:nvPicPr>
          <p:cNvPr id="5" name="Picture 4" descr="MSL.jpg"/>
          <p:cNvPicPr>
            <a:picLocks noChangeAspect="1"/>
          </p:cNvPicPr>
          <p:nvPr/>
        </p:nvPicPr>
        <p:blipFill>
          <a:blip r:embed="rId3"/>
          <a:srcRect/>
          <a:stretch>
            <a:fillRect/>
          </a:stretch>
        </p:blipFill>
        <p:spPr bwMode="auto">
          <a:xfrm>
            <a:off x="1046590" y="2245923"/>
            <a:ext cx="3449477" cy="1823811"/>
          </a:xfrm>
          <a:prstGeom prst="rect">
            <a:avLst/>
          </a:prstGeom>
          <a:noFill/>
          <a:ln w="9525">
            <a:noFill/>
            <a:miter lim="800000"/>
            <a:headEnd/>
            <a:tailEnd/>
          </a:ln>
          <a:effectLst>
            <a:outerShdw blurRad="63500" dist="38100" dir="2700000" algn="tl" rotWithShape="0">
              <a:srgbClr val="000000">
                <a:alpha val="39999"/>
              </a:srgbClr>
            </a:outerShdw>
          </a:effectLst>
        </p:spPr>
      </p:pic>
      <p:sp>
        <p:nvSpPr>
          <p:cNvPr id="10" name="TextBox 9"/>
          <p:cNvSpPr txBox="1"/>
          <p:nvPr/>
        </p:nvSpPr>
        <p:spPr>
          <a:xfrm>
            <a:off x="1710585" y="4484701"/>
            <a:ext cx="2367770" cy="400110"/>
          </a:xfrm>
          <a:prstGeom prst="rect">
            <a:avLst/>
          </a:prstGeom>
          <a:noFill/>
        </p:spPr>
        <p:txBody>
          <a:bodyPr wrap="square" rtlCol="0">
            <a:spAutoFit/>
          </a:bodyPr>
          <a:lstStyle/>
          <a:p>
            <a:r>
              <a:rPr lang="en-US" sz="2000" dirty="0" smtClean="0">
                <a:latin typeface="+mn-lt"/>
              </a:rPr>
              <a:t>Initial Story List</a:t>
            </a:r>
            <a:endParaRPr lang="en-US" sz="2000" dirty="0">
              <a:latin typeface="+mn-lt"/>
            </a:endParaRPr>
          </a:p>
        </p:txBody>
      </p:sp>
      <p:sp>
        <p:nvSpPr>
          <p:cNvPr id="14" name="TextBox 13"/>
          <p:cNvSpPr txBox="1"/>
          <p:nvPr/>
        </p:nvSpPr>
        <p:spPr>
          <a:xfrm>
            <a:off x="5378506" y="4484701"/>
            <a:ext cx="2367770" cy="400110"/>
          </a:xfrm>
          <a:prstGeom prst="rect">
            <a:avLst/>
          </a:prstGeom>
          <a:noFill/>
        </p:spPr>
        <p:txBody>
          <a:bodyPr wrap="square" rtlCol="0">
            <a:spAutoFit/>
          </a:bodyPr>
          <a:lstStyle/>
          <a:p>
            <a:r>
              <a:rPr lang="en-US" sz="2000" dirty="0" smtClean="0">
                <a:latin typeface="+mn-lt"/>
              </a:rPr>
              <a:t>Release Plan</a:t>
            </a:r>
            <a:endParaRPr lang="en-US" sz="2000" dirty="0">
              <a:latin typeface="+mn-lt"/>
            </a:endParaRPr>
          </a:p>
        </p:txBody>
      </p:sp>
      <p:pic>
        <p:nvPicPr>
          <p:cNvPr id="4" name="Picture 3"/>
          <p:cNvPicPr>
            <a:picLocks noChangeAspect="1"/>
          </p:cNvPicPr>
          <p:nvPr/>
        </p:nvPicPr>
        <p:blipFill>
          <a:blip r:embed="rId4"/>
          <a:stretch>
            <a:fillRect/>
          </a:stretch>
        </p:blipFill>
        <p:spPr>
          <a:xfrm>
            <a:off x="4999203" y="2245923"/>
            <a:ext cx="3322553" cy="1828800"/>
          </a:xfrm>
          <a:prstGeom prst="rect">
            <a:avLst/>
          </a:prstGeom>
        </p:spPr>
      </p:pic>
    </p:spTree>
    <p:extLst>
      <p:ext uri="{BB962C8B-B14F-4D97-AF65-F5344CB8AC3E}">
        <p14:creationId xmlns:p14="http://schemas.microsoft.com/office/powerpoint/2010/main" val="313041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agreements</a:t>
            </a:r>
            <a:endParaRPr lang="en-US" dirty="0"/>
          </a:p>
        </p:txBody>
      </p:sp>
      <p:sp>
        <p:nvSpPr>
          <p:cNvPr id="43016" name="Rectangle 6"/>
          <p:cNvSpPr>
            <a:spLocks noGrp="1" noChangeArrowheads="1"/>
          </p:cNvSpPr>
          <p:nvPr>
            <p:ph idx="1"/>
          </p:nvPr>
        </p:nvSpPr>
        <p:spPr/>
        <p:txBody>
          <a:bodyPr/>
          <a:lstStyle/>
          <a:p>
            <a:pPr marL="304800" indent="-304800">
              <a:spcBef>
                <a:spcPct val="0"/>
              </a:spcBef>
              <a:defRPr/>
            </a:pPr>
            <a:r>
              <a:rPr lang="en-US" dirty="0" smtClean="0"/>
              <a:t>Take phone calls outside team room </a:t>
            </a:r>
          </a:p>
          <a:p>
            <a:pPr marL="304800" indent="-304800">
              <a:spcBef>
                <a:spcPts val="703"/>
              </a:spcBef>
              <a:defRPr/>
            </a:pPr>
            <a:r>
              <a:rPr lang="en-US" dirty="0" smtClean="0"/>
              <a:t>Laptops down unless doing team work</a:t>
            </a:r>
          </a:p>
          <a:p>
            <a:pPr marL="304800" indent="-304800">
              <a:spcBef>
                <a:spcPts val="703"/>
              </a:spcBef>
              <a:defRPr/>
            </a:pPr>
            <a:r>
              <a:rPr lang="en-US" dirty="0" smtClean="0"/>
              <a:t>Questions as we go or in parking lot</a:t>
            </a:r>
          </a:p>
          <a:p>
            <a:pPr marL="304800" indent="-304800">
              <a:spcBef>
                <a:spcPts val="703"/>
              </a:spcBef>
              <a:defRPr/>
            </a:pPr>
            <a:r>
              <a:rPr lang="en-US" dirty="0" smtClean="0"/>
              <a:t>Break when needed</a:t>
            </a:r>
          </a:p>
          <a:p>
            <a:pPr marL="304800" indent="-304800">
              <a:spcBef>
                <a:spcPts val="703"/>
              </a:spcBef>
              <a:defRPr/>
            </a:pPr>
            <a:r>
              <a:rPr lang="en-US" dirty="0" smtClean="0"/>
              <a:t>Be on time</a:t>
            </a:r>
          </a:p>
          <a:p>
            <a:pPr marL="304800" indent="-304800">
              <a:spcBef>
                <a:spcPts val="703"/>
              </a:spcBef>
              <a:defRPr/>
            </a:pPr>
            <a:r>
              <a:rPr lang="en-US" dirty="0"/>
              <a:t>Work in </a:t>
            </a:r>
            <a:r>
              <a:rPr lang="en-US" dirty="0" smtClean="0"/>
              <a:t>pairs</a:t>
            </a:r>
          </a:p>
          <a:p>
            <a:pPr marL="304800" indent="-304800">
              <a:spcBef>
                <a:spcPts val="703"/>
              </a:spcBef>
              <a:defRPr/>
            </a:pPr>
            <a:endParaRPr lang="en-US" dirty="0" smtClean="0"/>
          </a:p>
        </p:txBody>
      </p:sp>
      <p:pic>
        <p:nvPicPr>
          <p:cNvPr id="10244" name="Picture 7"/>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433278" y="3505200"/>
            <a:ext cx="3987800" cy="23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Tree>
    <p:extLst>
      <p:ext uri="{BB962C8B-B14F-4D97-AF65-F5344CB8AC3E}">
        <p14:creationId xmlns:p14="http://schemas.microsoft.com/office/powerpoint/2010/main" val="335950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project</a:t>
            </a:r>
            <a:endParaRPr lang="en-US" dirty="0"/>
          </a:p>
        </p:txBody>
      </p:sp>
      <p:sp>
        <p:nvSpPr>
          <p:cNvPr id="4" name="Text Placeholder 3"/>
          <p:cNvSpPr>
            <a:spLocks noGrp="1"/>
          </p:cNvSpPr>
          <p:nvPr>
            <p:ph type="body" idx="1"/>
          </p:nvPr>
        </p:nvSpPr>
        <p:spPr/>
        <p:txBody>
          <a:bodyPr/>
          <a:lstStyle/>
          <a:p>
            <a:r>
              <a:rPr lang="en-US" dirty="0" smtClean="0"/>
              <a:t>Market opportunity: to create the best online </a:t>
            </a:r>
            <a:r>
              <a:rPr lang="en-US" dirty="0"/>
              <a:t>movie rental company offering the largest range of movies and TV shows delivered as DVD or Blu-ray by mail, or streamed instantly on-demand to a rapidly expanding range of connected devices.</a:t>
            </a:r>
          </a:p>
        </p:txBody>
      </p:sp>
    </p:spTree>
    <p:extLst>
      <p:ext uri="{BB962C8B-B14F-4D97-AF65-F5344CB8AC3E}">
        <p14:creationId xmlns:p14="http://schemas.microsoft.com/office/powerpoint/2010/main" val="210105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Product features</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Rent </a:t>
            </a:r>
            <a:r>
              <a:rPr lang="en-US" dirty="0"/>
              <a:t>D</a:t>
            </a:r>
            <a:r>
              <a:rPr lang="en-US" dirty="0" smtClean="0"/>
              <a:t>igital Media (Stream/Download)</a:t>
            </a:r>
            <a:endParaRPr lang="en-US" dirty="0"/>
          </a:p>
          <a:p>
            <a:r>
              <a:rPr lang="en-US" dirty="0" smtClean="0"/>
              <a:t>Rent </a:t>
            </a:r>
            <a:r>
              <a:rPr lang="en-US" dirty="0"/>
              <a:t>DVD or Blu-ray by </a:t>
            </a:r>
            <a:r>
              <a:rPr lang="en-US" dirty="0" smtClean="0"/>
              <a:t>mail</a:t>
            </a:r>
          </a:p>
          <a:p>
            <a:r>
              <a:rPr lang="en-US" dirty="0" smtClean="0"/>
              <a:t>Create &amp; Maintain a Queue</a:t>
            </a:r>
          </a:p>
          <a:p>
            <a:r>
              <a:rPr lang="en-US" dirty="0" smtClean="0"/>
              <a:t>Rate &amp; Review</a:t>
            </a:r>
          </a:p>
          <a:p>
            <a:r>
              <a:rPr lang="en-US" dirty="0" smtClean="0"/>
              <a:t>Subscription Plan &amp; Tracking</a:t>
            </a:r>
          </a:p>
          <a:p>
            <a:r>
              <a:rPr lang="en-US" dirty="0" smtClean="0"/>
              <a:t>Suggestions &amp; Recommendations</a:t>
            </a:r>
          </a:p>
          <a:p>
            <a:r>
              <a:rPr lang="en-US" dirty="0" smtClean="0"/>
              <a:t>Media Catalogue</a:t>
            </a:r>
          </a:p>
          <a:p>
            <a:r>
              <a:rPr lang="en-US" dirty="0" smtClean="0"/>
              <a:t>Introducing TV Series (Digital Rental Only)</a:t>
            </a:r>
          </a:p>
          <a:p>
            <a:r>
              <a:rPr lang="en-US" dirty="0" smtClean="0"/>
              <a:t>Promotion Feature</a:t>
            </a:r>
            <a:endParaRPr lang="en-US" dirty="0"/>
          </a:p>
        </p:txBody>
      </p:sp>
    </p:spTree>
    <p:extLst>
      <p:ext uri="{BB962C8B-B14F-4D97-AF65-F5344CB8AC3E}">
        <p14:creationId xmlns:p14="http://schemas.microsoft.com/office/powerpoint/2010/main" val="1478320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Master story list</a:t>
            </a:r>
            <a:endParaRPr lang="en-US" dirty="0"/>
          </a:p>
        </p:txBody>
      </p:sp>
      <p:sp>
        <p:nvSpPr>
          <p:cNvPr id="4" name="Text Placeholder 3"/>
          <p:cNvSpPr>
            <a:spLocks noGrp="1"/>
          </p:cNvSpPr>
          <p:nvPr>
            <p:ph type="body" idx="1"/>
          </p:nvPr>
        </p:nvSpPr>
        <p:spPr/>
        <p:txBody>
          <a:bodyPr/>
          <a:lstStyle/>
          <a:p>
            <a:r>
              <a:rPr lang="en-US" dirty="0" smtClean="0"/>
              <a:t>Inception task 1</a:t>
            </a:r>
            <a:endParaRPr lang="en-US" dirty="0"/>
          </a:p>
        </p:txBody>
      </p:sp>
    </p:spTree>
    <p:extLst>
      <p:ext uri="{BB962C8B-B14F-4D97-AF65-F5344CB8AC3E}">
        <p14:creationId xmlns:p14="http://schemas.microsoft.com/office/powerpoint/2010/main" val="19896152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14" name="Rectangle 10"/>
          <p:cNvSpPr>
            <a:spLocks noGrp="1" noChangeArrowheads="1"/>
          </p:cNvSpPr>
          <p:nvPr>
            <p:ph type="title"/>
          </p:nvPr>
        </p:nvSpPr>
        <p:spPr>
          <a:ln/>
        </p:spPr>
        <p:txBody>
          <a:bodyPr/>
          <a:lstStyle/>
          <a:p>
            <a:r>
              <a:rPr lang="en-US"/>
              <a:t>User Stories</a:t>
            </a:r>
          </a:p>
        </p:txBody>
      </p:sp>
      <p:sp>
        <p:nvSpPr>
          <p:cNvPr id="328715" name="Rectangle 11"/>
          <p:cNvSpPr>
            <a:spLocks/>
          </p:cNvSpPr>
          <p:nvPr/>
        </p:nvSpPr>
        <p:spPr bwMode="auto">
          <a:xfrm>
            <a:off x="584200" y="1168394"/>
            <a:ext cx="28162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88900" tIns="88900" rIns="88900" bIns="88900"/>
          <a:lstStyle/>
          <a:p>
            <a:pPr marL="150813" indent="-150813" algn="l"/>
            <a:r>
              <a:rPr lang="en-US" sz="4000" b="1" dirty="0">
                <a:solidFill>
                  <a:srgbClr val="E55725"/>
                </a:solidFill>
                <a:latin typeface="Calibri"/>
                <a:ea typeface="ＭＳ Ｐゴシック" charset="0"/>
                <a:cs typeface="Calibri"/>
                <a:sym typeface="Baskerville" charset="0"/>
              </a:rPr>
              <a:t>Three C</a:t>
            </a:r>
            <a:r>
              <a:rPr lang="ja-JP" altLang="en-US" sz="4000" b="1" dirty="0">
                <a:solidFill>
                  <a:srgbClr val="E55725"/>
                </a:solidFill>
                <a:latin typeface="Calibri"/>
                <a:ea typeface="ＭＳ Ｐゴシック" charset="0"/>
                <a:cs typeface="Calibri"/>
                <a:sym typeface="Baskerville" charset="0"/>
              </a:rPr>
              <a:t>’</a:t>
            </a:r>
            <a:r>
              <a:rPr lang="en-US" sz="4000" b="1" dirty="0">
                <a:solidFill>
                  <a:srgbClr val="E55725"/>
                </a:solidFill>
                <a:latin typeface="Calibri"/>
                <a:ea typeface="ＭＳ Ｐゴシック" charset="0"/>
                <a:cs typeface="Calibri"/>
                <a:sym typeface="Baskerville" charset="0"/>
              </a:rPr>
              <a:t>s</a:t>
            </a:r>
          </a:p>
        </p:txBody>
      </p:sp>
      <p:sp>
        <p:nvSpPr>
          <p:cNvPr id="328716" name="Rectangle 12"/>
          <p:cNvSpPr>
            <a:spLocks/>
          </p:cNvSpPr>
          <p:nvPr/>
        </p:nvSpPr>
        <p:spPr bwMode="auto">
          <a:xfrm>
            <a:off x="886807" y="1998777"/>
            <a:ext cx="8540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dirty="0">
                <a:solidFill>
                  <a:schemeClr val="tx1"/>
                </a:solidFill>
                <a:latin typeface="Trebuchet MS" charset="0"/>
                <a:ea typeface="ＭＳ Ｐゴシック" charset="0"/>
                <a:cs typeface="Trebuchet MS" charset="0"/>
                <a:sym typeface="Trebuchet MS" charset="0"/>
              </a:rPr>
              <a:t>Card</a:t>
            </a:r>
          </a:p>
        </p:txBody>
      </p:sp>
      <p:sp>
        <p:nvSpPr>
          <p:cNvPr id="328717" name="Rectangle 13"/>
          <p:cNvSpPr>
            <a:spLocks/>
          </p:cNvSpPr>
          <p:nvPr/>
        </p:nvSpPr>
        <p:spPr bwMode="auto">
          <a:xfrm>
            <a:off x="886807" y="2608377"/>
            <a:ext cx="22621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dirty="0">
                <a:solidFill>
                  <a:schemeClr val="tx1"/>
                </a:solidFill>
                <a:latin typeface="Trebuchet MS" charset="0"/>
                <a:ea typeface="ＭＳ Ｐゴシック" charset="0"/>
                <a:cs typeface="Trebuchet MS" charset="0"/>
                <a:sym typeface="Trebuchet MS" charset="0"/>
              </a:rPr>
              <a:t>Conversation</a:t>
            </a:r>
          </a:p>
        </p:txBody>
      </p:sp>
      <p:sp>
        <p:nvSpPr>
          <p:cNvPr id="328718" name="Rectangle 14"/>
          <p:cNvSpPr>
            <a:spLocks/>
          </p:cNvSpPr>
          <p:nvPr/>
        </p:nvSpPr>
        <p:spPr bwMode="auto">
          <a:xfrm>
            <a:off x="886807" y="3227502"/>
            <a:ext cx="2260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dirty="0">
                <a:solidFill>
                  <a:schemeClr val="tx1"/>
                </a:solidFill>
                <a:latin typeface="Trebuchet MS" charset="0"/>
                <a:ea typeface="ＭＳ Ｐゴシック" charset="0"/>
                <a:cs typeface="Trebuchet MS" charset="0"/>
                <a:sym typeface="Trebuchet MS" charset="0"/>
              </a:rPr>
              <a:t>Confirmation</a:t>
            </a:r>
          </a:p>
        </p:txBody>
      </p:sp>
    </p:spTree>
    <p:extLst>
      <p:ext uri="{BB962C8B-B14F-4D97-AF65-F5344CB8AC3E}">
        <p14:creationId xmlns:p14="http://schemas.microsoft.com/office/powerpoint/2010/main" val="2404035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7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87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87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28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5" grpId="0" autoUpdateAnimBg="0"/>
      <p:bldP spid="328716" grpId="0" autoUpdateAnimBg="0"/>
      <p:bldP spid="328717" grpId="0" autoUpdateAnimBg="0"/>
      <p:bldP spid="328718"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Story structure</a:t>
            </a:r>
            <a:endParaRPr lang="en-US" dirty="0"/>
          </a:p>
        </p:txBody>
      </p:sp>
      <p:sp>
        <p:nvSpPr>
          <p:cNvPr id="3" name="Content Placeholder 2"/>
          <p:cNvSpPr>
            <a:spLocks noGrp="1"/>
          </p:cNvSpPr>
          <p:nvPr>
            <p:ph idx="1"/>
          </p:nvPr>
        </p:nvSpPr>
        <p:spPr/>
        <p:txBody>
          <a:bodyPr/>
          <a:lstStyle/>
          <a:p>
            <a:r>
              <a:rPr lang="en-US" dirty="0" smtClean="0"/>
              <a:t>As a &lt;role&gt;</a:t>
            </a:r>
          </a:p>
          <a:p>
            <a:r>
              <a:rPr lang="en-US" dirty="0" smtClean="0"/>
              <a:t>I want to &lt;goal&gt;</a:t>
            </a:r>
          </a:p>
          <a:p>
            <a:r>
              <a:rPr lang="en-US" dirty="0" smtClean="0"/>
              <a:t>So that &lt;rationale&gt;</a:t>
            </a:r>
            <a:endParaRPr lang="en-US" dirty="0"/>
          </a:p>
        </p:txBody>
      </p:sp>
      <p:sp>
        <p:nvSpPr>
          <p:cNvPr id="4" name="Rectangle 28"/>
          <p:cNvSpPr>
            <a:spLocks/>
          </p:cNvSpPr>
          <p:nvPr/>
        </p:nvSpPr>
        <p:spPr bwMode="auto">
          <a:xfrm>
            <a:off x="4542691" y="1592386"/>
            <a:ext cx="3849078" cy="2667000"/>
          </a:xfrm>
          <a:prstGeom prst="rect">
            <a:avLst/>
          </a:prstGeom>
          <a:solidFill>
            <a:srgbClr val="F2F2F2"/>
          </a:solidFill>
          <a:ln w="9525" cap="flat">
            <a:solidFill>
              <a:srgbClr val="0C0C0C"/>
            </a:solidFill>
            <a:prstDash val="solid"/>
            <a:round/>
            <a:headEnd type="none" w="med" len="med"/>
            <a:tailEnd type="none" w="med" len="med"/>
          </a:ln>
          <a:effectLst>
            <a:outerShdw blurRad="50800" dist="38099" dir="2700000" algn="ctr" rotWithShape="0">
              <a:schemeClr val="bg2">
                <a:alpha val="42999"/>
              </a:schemeClr>
            </a:outerShdw>
          </a:effectLst>
        </p:spPr>
        <p:txBody>
          <a:bodyPr lIns="88900" tIns="88900" rIns="88900" bIns="88900"/>
          <a:lstStyle/>
          <a:p>
            <a:pPr algn="l"/>
            <a:r>
              <a:rPr lang="en-US" sz="2800" dirty="0">
                <a:solidFill>
                  <a:schemeClr val="tx1"/>
                </a:solidFill>
                <a:latin typeface="Bradley Hand ITC TT-Bold" charset="0"/>
                <a:ea typeface="ＭＳ Ｐゴシック" charset="0"/>
                <a:cs typeface="Bradley Hand ITC TT-Bold" charset="0"/>
                <a:sym typeface="Bradley Hand ITC TT-Bold" charset="0"/>
              </a:rPr>
              <a:t>As a Librarian, I want to be able to search for books by publication year so that I can produce a chronological index</a:t>
            </a:r>
          </a:p>
        </p:txBody>
      </p:sp>
    </p:spTree>
    <p:extLst>
      <p:ext uri="{BB962C8B-B14F-4D97-AF65-F5344CB8AC3E}">
        <p14:creationId xmlns:p14="http://schemas.microsoft.com/office/powerpoint/2010/main" val="1236028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Rethinking the role of Agile QA</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2959472"/>
              </p:ext>
            </p:extLst>
          </p:nvPr>
        </p:nvGraphicFramePr>
        <p:xfrm>
          <a:off x="457200" y="1600200"/>
          <a:ext cx="8229600" cy="2865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Traditional Tester Role</a:t>
                      </a:r>
                    </a:p>
                  </a:txBody>
                  <a:tcPr/>
                </a:tc>
                <a:tc>
                  <a:txBody>
                    <a:bodyPr/>
                    <a:lstStyle/>
                    <a:p>
                      <a:r>
                        <a:rPr lang="en-US" dirty="0" smtClean="0"/>
                        <a:t>Agile QA Role</a:t>
                      </a:r>
                      <a:endParaRPr lang="en-US" dirty="0"/>
                    </a:p>
                  </a:txBody>
                  <a:tcPr/>
                </a:tc>
              </a:tr>
              <a:tr h="370840">
                <a:tc>
                  <a:txBody>
                    <a:bodyPr/>
                    <a:lstStyle/>
                    <a:p>
                      <a:r>
                        <a:rPr lang="en-US" dirty="0" smtClean="0"/>
                        <a:t>Is part of separate test team</a:t>
                      </a:r>
                    </a:p>
                  </a:txBody>
                  <a:tcPr/>
                </a:tc>
                <a:tc>
                  <a:txBody>
                    <a:bodyPr/>
                    <a:lstStyle/>
                    <a:p>
                      <a:r>
                        <a:rPr lang="en-US" dirty="0" smtClean="0"/>
                        <a:t>Is</a:t>
                      </a:r>
                      <a:r>
                        <a:rPr lang="en-US" baseline="0" dirty="0" smtClean="0"/>
                        <a:t> p</a:t>
                      </a:r>
                      <a:r>
                        <a:rPr lang="en-US" dirty="0" smtClean="0"/>
                        <a:t>art of the entire team</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Testing happens at end of development </a:t>
                      </a:r>
                    </a:p>
                  </a:txBody>
                  <a:tcPr/>
                </a:tc>
                <a:tc>
                  <a:txBody>
                    <a:bodyPr/>
                    <a:lstStyle/>
                    <a:p>
                      <a:r>
                        <a:rPr lang="en-US" dirty="0" smtClean="0"/>
                        <a:t>Testing happens parallel to development</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Works alone</a:t>
                      </a:r>
                    </a:p>
                  </a:txBody>
                  <a:tcPr/>
                </a:tc>
                <a:tc>
                  <a:txBody>
                    <a:bodyPr/>
                    <a:lstStyle/>
                    <a:p>
                      <a:r>
                        <a:rPr lang="en-US" dirty="0" smtClean="0"/>
                        <a:t>Pairs with BAs, programmers and others</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Acts as gatekeeper</a:t>
                      </a:r>
                    </a:p>
                  </a:txBody>
                  <a:tcPr/>
                </a:tc>
                <a:tc>
                  <a:txBody>
                    <a:bodyPr/>
                    <a:lstStyle/>
                    <a:p>
                      <a:r>
                        <a:rPr lang="en-US" dirty="0" smtClean="0"/>
                        <a:t>Highlights risk</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n</a:t>
                      </a:r>
                      <a:r>
                        <a:rPr lang="en-US" dirty="0" smtClean="0"/>
                        <a:t>o or little contact with business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d</a:t>
                      </a:r>
                      <a:r>
                        <a:rPr lang="en-US" dirty="0" smtClean="0"/>
                        <a:t>irect contact with business</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written and automated after development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are</a:t>
                      </a:r>
                      <a:r>
                        <a:rPr lang="en-US" baseline="0" dirty="0" smtClean="0"/>
                        <a:t> </a:t>
                      </a:r>
                      <a:r>
                        <a:rPr lang="en-US" dirty="0" smtClean="0"/>
                        <a:t>written and automated before and during development</a:t>
                      </a:r>
                    </a:p>
                  </a:txBody>
                  <a:tcPr/>
                </a:tc>
              </a:tr>
            </a:tbl>
          </a:graphicData>
        </a:graphic>
      </p:graphicFrame>
    </p:spTree>
    <p:extLst>
      <p:ext uri="{BB962C8B-B14F-4D97-AF65-F5344CB8AC3E}">
        <p14:creationId xmlns:p14="http://schemas.microsoft.com/office/powerpoint/2010/main" val="1176867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r>
              <a:rPr lang="en-US" dirty="0" smtClean="0"/>
              <a:t>behind agile testing</a:t>
            </a:r>
            <a:endParaRPr lang="en-US" dirty="0"/>
          </a:p>
        </p:txBody>
      </p:sp>
      <p:sp>
        <p:nvSpPr>
          <p:cNvPr id="2" name="Content Placeholder 1"/>
          <p:cNvSpPr>
            <a:spLocks noGrp="1"/>
          </p:cNvSpPr>
          <p:nvPr>
            <p:ph idx="1"/>
          </p:nvPr>
        </p:nvSpPr>
        <p:spPr/>
        <p:txBody>
          <a:bodyPr/>
          <a:lstStyle/>
          <a:p>
            <a:r>
              <a:rPr lang="en-US" dirty="0"/>
              <a:t>Tests provide the safety net that lets </a:t>
            </a:r>
            <a:r>
              <a:rPr lang="en-US" dirty="0" smtClean="0"/>
              <a:t>agile </a:t>
            </a:r>
            <a:r>
              <a:rPr lang="en-US" dirty="0"/>
              <a:t>projects proceed at a rapid </a:t>
            </a:r>
            <a:r>
              <a:rPr lang="en-US" dirty="0" smtClean="0"/>
              <a:t>pace.</a:t>
            </a:r>
          </a:p>
          <a:p>
            <a:r>
              <a:rPr lang="en-US" dirty="0" smtClean="0"/>
              <a:t>Commitment </a:t>
            </a:r>
            <a:r>
              <a:rPr lang="en-US" dirty="0"/>
              <a:t>to testing is reflected by the creation of large automated suites and vigilance for any changes that lead to test failures</a:t>
            </a:r>
            <a:r>
              <a:rPr lang="en-US" dirty="0" smtClean="0"/>
              <a:t>.</a:t>
            </a:r>
            <a:endParaRPr lang="en-US" dirty="0"/>
          </a:p>
        </p:txBody>
      </p:sp>
    </p:spTree>
    <p:extLst>
      <p:ext uri="{BB962C8B-B14F-4D97-AF65-F5344CB8AC3E}">
        <p14:creationId xmlns:p14="http://schemas.microsoft.com/office/powerpoint/2010/main" val="325549063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strategy</a:t>
            </a:r>
            <a:endParaRPr lang="en-US" dirty="0"/>
          </a:p>
        </p:txBody>
      </p:sp>
      <p:sp>
        <p:nvSpPr>
          <p:cNvPr id="2" name="Content Placeholder 1"/>
          <p:cNvSpPr>
            <a:spLocks noGrp="1"/>
          </p:cNvSpPr>
          <p:nvPr>
            <p:ph idx="1"/>
          </p:nvPr>
        </p:nvSpPr>
        <p:spPr/>
        <p:txBody>
          <a:bodyPr>
            <a:normAutofit fontScale="92500" lnSpcReduction="20000"/>
          </a:bodyPr>
          <a:lstStyle/>
          <a:p>
            <a:r>
              <a:rPr lang="en-US" dirty="0" smtClean="0"/>
              <a:t>Initially defined during </a:t>
            </a:r>
            <a:r>
              <a:rPr lang="en-US" dirty="0"/>
              <a:t>project inception</a:t>
            </a:r>
          </a:p>
          <a:p>
            <a:r>
              <a:rPr lang="en-US" dirty="0"/>
              <a:t>Light-weight and non-prescriptive</a:t>
            </a:r>
          </a:p>
          <a:p>
            <a:r>
              <a:rPr lang="en-US" dirty="0"/>
              <a:t>Outline basic test process</a:t>
            </a:r>
          </a:p>
          <a:p>
            <a:r>
              <a:rPr lang="en-US" dirty="0"/>
              <a:t>Types of testing and responsibilities</a:t>
            </a:r>
          </a:p>
          <a:p>
            <a:r>
              <a:rPr lang="en-US" dirty="0"/>
              <a:t>List environment and resource requirements </a:t>
            </a:r>
          </a:p>
          <a:p>
            <a:r>
              <a:rPr lang="en-US" dirty="0"/>
              <a:t>List dependencies</a:t>
            </a:r>
          </a:p>
          <a:p>
            <a:r>
              <a:rPr lang="en-US" dirty="0"/>
              <a:t>Highlight risks and issues</a:t>
            </a:r>
          </a:p>
          <a:p>
            <a:r>
              <a:rPr lang="en-US" dirty="0"/>
              <a:t>Strategy can and should change throughout a </a:t>
            </a:r>
            <a:r>
              <a:rPr lang="en-US" dirty="0" smtClean="0"/>
              <a:t>project</a:t>
            </a:r>
            <a:endParaRPr lang="en-US" dirty="0"/>
          </a:p>
        </p:txBody>
      </p:sp>
    </p:spTree>
    <p:extLst>
      <p:ext uri="{BB962C8B-B14F-4D97-AF65-F5344CB8AC3E}">
        <p14:creationId xmlns:p14="http://schemas.microsoft.com/office/powerpoint/2010/main" val="269073229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 testing pyramid</a:t>
            </a:r>
            <a:endParaRPr lang="en-US" dirty="0"/>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39513"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End-to-end </a:t>
              </a:r>
              <a:r>
                <a:rPr lang="en-US" sz="1300" dirty="0">
                  <a:solidFill>
                    <a:schemeClr val="tx1"/>
                  </a:solidFill>
                  <a:latin typeface="Arial" charset="0"/>
                  <a:cs typeface="Arial" charset="0"/>
                  <a:sym typeface="Arial" charset="0"/>
                </a:rPr>
                <a:t>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418447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Alister</a:t>
            </a:r>
            <a:r>
              <a:rPr lang="en-US" dirty="0" smtClean="0"/>
              <a:t> Scott’s testing anti-pattern</a:t>
            </a:r>
            <a:endParaRPr lang="en-US" dirty="0"/>
          </a:p>
        </p:txBody>
      </p:sp>
      <p:pic>
        <p:nvPicPr>
          <p:cNvPr id="5" name="Picture 4"/>
          <p:cNvPicPr>
            <a:picLocks noChangeAspect="1"/>
          </p:cNvPicPr>
          <p:nvPr/>
        </p:nvPicPr>
        <p:blipFill>
          <a:blip r:embed="rId3"/>
          <a:stretch>
            <a:fillRect/>
          </a:stretch>
        </p:blipFill>
        <p:spPr>
          <a:xfrm>
            <a:off x="2822420" y="1416045"/>
            <a:ext cx="3540963" cy="4369238"/>
          </a:xfrm>
          <a:prstGeom prst="rect">
            <a:avLst/>
          </a:prstGeom>
        </p:spPr>
      </p:pic>
    </p:spTree>
    <p:extLst>
      <p:ext uri="{BB962C8B-B14F-4D97-AF65-F5344CB8AC3E}">
        <p14:creationId xmlns:p14="http://schemas.microsoft.com/office/powerpoint/2010/main" val="153373164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0" name="Rectangle 10"/>
          <p:cNvSpPr>
            <a:spLocks noGrp="1" noChangeArrowheads="1"/>
          </p:cNvSpPr>
          <p:nvPr>
            <p:ph type="title"/>
          </p:nvPr>
        </p:nvSpPr>
        <p:spPr>
          <a:ln/>
        </p:spPr>
        <p:txBody>
          <a:bodyPr/>
          <a:lstStyle/>
          <a:p>
            <a:r>
              <a:rPr lang="en-US"/>
              <a:t>Why are we here?</a:t>
            </a:r>
          </a:p>
        </p:txBody>
      </p:sp>
      <p:sp>
        <p:nvSpPr>
          <p:cNvPr id="25611" name="Rectangle 11"/>
          <p:cNvSpPr>
            <a:spLocks noGrp="1" noChangeArrowheads="1"/>
          </p:cNvSpPr>
          <p:nvPr>
            <p:ph idx="1"/>
          </p:nvPr>
        </p:nvSpPr>
        <p:spPr bwMode="auto">
          <a:xfrm>
            <a:off x="1651000" y="1404811"/>
            <a:ext cx="1346200" cy="368300"/>
          </a:xfrm>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38100" tIns="38100" rIns="38100" bIns="38100" numCol="1" anchor="t" anchorCtr="0" compatLnSpc="1">
            <a:prstTxWarp prst="textNoShape">
              <a:avLst/>
            </a:prstTxWarp>
            <a:normAutofit fontScale="70000" lnSpcReduction="20000"/>
          </a:bodyPr>
          <a:lstStyle/>
          <a:p>
            <a:pPr marL="0" indent="0">
              <a:spcBef>
                <a:spcPct val="0"/>
              </a:spcBef>
              <a:buNone/>
            </a:pPr>
            <a:r>
              <a:rPr lang="en-US" dirty="0"/>
              <a:t>Hopes</a:t>
            </a:r>
          </a:p>
        </p:txBody>
      </p:sp>
      <p:sp>
        <p:nvSpPr>
          <p:cNvPr id="25612" name="Rectangle 12"/>
          <p:cNvSpPr>
            <a:spLocks/>
          </p:cNvSpPr>
          <p:nvPr/>
        </p:nvSpPr>
        <p:spPr bwMode="auto">
          <a:xfrm>
            <a:off x="6172200" y="1219200"/>
            <a:ext cx="1905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vert="horz" wrap="square" lIns="38100" tIns="38100" rIns="38100" bIns="38100" numCol="1" anchor="t" anchorCtr="0" compatLnSpc="1">
            <a:prstTxWarp prst="textNoShape">
              <a:avLst/>
            </a:prstTxWarp>
          </a:bodyPr>
          <a:lstStyle/>
          <a:p>
            <a:pPr algn="l">
              <a:buClr>
                <a:srgbClr val="7575D1"/>
              </a:buClr>
              <a:buSzPct val="150000"/>
              <a:buFont typeface="Arial" charset="0"/>
              <a:buNone/>
            </a:pPr>
            <a:r>
              <a:rPr lang="en-US" sz="3200" dirty="0">
                <a:solidFill>
                  <a:srgbClr val="292929"/>
                </a:solidFill>
                <a:latin typeface="Calibri"/>
                <a:ea typeface="+mn-ea"/>
                <a:cs typeface="Calibri"/>
                <a:sym typeface="Trebuchet MS" charset="0"/>
              </a:rPr>
              <a:t>Concerns</a:t>
            </a:r>
          </a:p>
        </p:txBody>
      </p:sp>
      <p:pic>
        <p:nvPicPr>
          <p:cNvPr id="25613" name="Picture 13"/>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84350" y="1894102"/>
            <a:ext cx="2247900" cy="3830667"/>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614" name="Picture 14"/>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81494" y="1920607"/>
            <a:ext cx="1346200" cy="3765086"/>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3200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pyramid: Example</a:t>
            </a:r>
            <a:endParaRPr lang="en-US" dirty="0"/>
          </a:p>
        </p:txBody>
      </p:sp>
      <p:pic>
        <p:nvPicPr>
          <p:cNvPr id="7" name="Picture 6"/>
          <p:cNvPicPr>
            <a:picLocks noChangeAspect="1"/>
          </p:cNvPicPr>
          <p:nvPr/>
        </p:nvPicPr>
        <p:blipFill>
          <a:blip r:embed="rId3"/>
          <a:stretch>
            <a:fillRect/>
          </a:stretch>
        </p:blipFill>
        <p:spPr>
          <a:xfrm>
            <a:off x="1602151" y="1452866"/>
            <a:ext cx="5851770" cy="4320557"/>
          </a:xfrm>
          <a:prstGeom prst="rect">
            <a:avLst/>
          </a:prstGeom>
        </p:spPr>
      </p:pic>
    </p:spTree>
    <p:extLst>
      <p:ext uri="{BB962C8B-B14F-4D97-AF65-F5344CB8AC3E}">
        <p14:creationId xmlns:p14="http://schemas.microsoft.com/office/powerpoint/2010/main" val="188050131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would you test this?</a:t>
            </a:r>
            <a:endParaRPr lang="en-US" dirty="0"/>
          </a:p>
        </p:txBody>
      </p:sp>
      <p:sp>
        <p:nvSpPr>
          <p:cNvPr id="4" name="Text Placeholder 3"/>
          <p:cNvSpPr>
            <a:spLocks noGrp="1"/>
          </p:cNvSpPr>
          <p:nvPr>
            <p:ph type="body" idx="1"/>
          </p:nvPr>
        </p:nvSpPr>
        <p:spPr/>
        <p:txBody>
          <a:bodyPr/>
          <a:lstStyle/>
          <a:p>
            <a:r>
              <a:rPr lang="en-US" dirty="0" smtClean="0"/>
              <a:t>Build your own test pyramid</a:t>
            </a:r>
            <a:endParaRPr lang="en-US" dirty="0"/>
          </a:p>
        </p:txBody>
      </p:sp>
    </p:spTree>
    <p:extLst>
      <p:ext uri="{BB962C8B-B14F-4D97-AF65-F5344CB8AC3E}">
        <p14:creationId xmlns:p14="http://schemas.microsoft.com/office/powerpoint/2010/main" val="26746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949247199"/>
              </p:ext>
            </p:extLst>
          </p:nvPr>
        </p:nvGraphicFramePr>
        <p:xfrm>
          <a:off x="457200" y="1600200"/>
          <a:ext cx="8229600" cy="4617720"/>
        </p:xfrm>
        <a:graphic>
          <a:graphicData uri="http://schemas.openxmlformats.org/drawingml/2006/table">
            <a:tbl>
              <a:tblPr firstRow="1" bandRow="1">
                <a:tableStyleId>{F5AB1C69-6EDB-4FF4-983F-18BD219EF322}</a:tableStyleId>
              </a:tblPr>
              <a:tblGrid>
                <a:gridCol w="5880416"/>
                <a:gridCol w="1231602"/>
                <a:gridCol w="1117582"/>
              </a:tblGrid>
              <a:tr h="370840">
                <a:tc>
                  <a:txBody>
                    <a:bodyPr/>
                    <a:lstStyle/>
                    <a:p>
                      <a:r>
                        <a:rPr lang="en-US" dirty="0" smtClean="0">
                          <a:latin typeface="CamingoDos Pro Cd Regular"/>
                          <a:cs typeface="CamingoDos Pro Cd Regular"/>
                        </a:rPr>
                        <a:t>Test</a:t>
                      </a:r>
                      <a:endParaRPr lang="en-US" dirty="0">
                        <a:latin typeface="CamingoDos Pro Cd Regular"/>
                        <a:cs typeface="CamingoDos Pro Cd Regular"/>
                      </a:endParaRPr>
                    </a:p>
                  </a:txBody>
                  <a:tcPr/>
                </a:tc>
                <a:tc>
                  <a:txBody>
                    <a:bodyPr/>
                    <a:lstStyle/>
                    <a:p>
                      <a:r>
                        <a:rPr lang="en-US" dirty="0" smtClean="0">
                          <a:latin typeface="CamingoDos Pro Cd Regular"/>
                          <a:cs typeface="CamingoDos Pro Cd Regular"/>
                        </a:rPr>
                        <a:t>Where?</a:t>
                      </a:r>
                      <a:endParaRPr lang="en-US" dirty="0">
                        <a:latin typeface="CamingoDos Pro Cd Regular"/>
                        <a:cs typeface="CamingoDos Pro Cd Regular"/>
                      </a:endParaRPr>
                    </a:p>
                  </a:txBody>
                  <a:tcPr/>
                </a:tc>
                <a:tc>
                  <a:txBody>
                    <a:bodyPr/>
                    <a:lstStyle/>
                    <a:p>
                      <a:r>
                        <a:rPr lang="en-US" dirty="0" smtClean="0">
                          <a:latin typeface="CamingoDos Pro Cd Regular"/>
                          <a:cs typeface="CamingoDos Pro Cd Regular"/>
                        </a:rPr>
                        <a:t>How?</a:t>
                      </a:r>
                      <a:endParaRPr lang="en-US" dirty="0">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Environment</a:t>
                      </a:r>
                      <a:r>
                        <a:rPr lang="en-US" baseline="0" dirty="0" smtClean="0">
                          <a:latin typeface="CamingoDos Pro Cd Regular"/>
                          <a:cs typeface="CamingoDos Pro Cd Regular"/>
                        </a:rPr>
                        <a:t> is set up</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Tax is computed properly</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COTS rule</a:t>
                      </a:r>
                      <a:r>
                        <a:rPr lang="en-US" baseline="0" dirty="0" smtClean="0">
                          <a:latin typeface="CamingoDos Pro Cd Regular"/>
                          <a:cs typeface="CamingoDos Pro Cd Regular"/>
                        </a:rPr>
                        <a:t> engine is configured</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“dat</a:t>
                      </a:r>
                      <a:r>
                        <a:rPr lang="en-US" baseline="0" dirty="0" smtClean="0">
                          <a:latin typeface="CamingoDos Pro Cd Regular"/>
                          <a:cs typeface="CamingoDos Pro Cd Regular"/>
                        </a:rPr>
                        <a:t>e of birth” control element works</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Layout of UI is correct</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Capacity</a:t>
                      </a:r>
                      <a:r>
                        <a:rPr lang="en-US" baseline="0" dirty="0" smtClean="0">
                          <a:latin typeface="CamingoDos Pro Cd Regular"/>
                          <a:cs typeface="CamingoDos Pro Cd Regular"/>
                        </a:rPr>
                        <a:t> (performance)</a:t>
                      </a:r>
                      <a:endParaRPr lang="en-US" dirty="0">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err="1" smtClean="0">
                          <a:latin typeface="CamingoDos Pro Cd Regular"/>
                          <a:cs typeface="CamingoDos Pro Cd Regular"/>
                        </a:rPr>
                        <a:t>Javascript</a:t>
                      </a:r>
                      <a:r>
                        <a:rPr lang="en-US" dirty="0" smtClean="0">
                          <a:latin typeface="CamingoDos Pro Cd Regular"/>
                          <a:cs typeface="CamingoDos Pro Cd Regular"/>
                        </a:rPr>
                        <a:t> that shows updated number of tickets remaining</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Bulk upload of tickets into new bug tracker (batch</a:t>
                      </a:r>
                      <a:r>
                        <a:rPr lang="en-US" baseline="0" dirty="0" smtClean="0">
                          <a:latin typeface="CamingoDos Pro Cd Regular"/>
                          <a:cs typeface="CamingoDos Pro Cd Regular"/>
                        </a:rPr>
                        <a:t> process)</a:t>
                      </a:r>
                      <a:endParaRPr lang="en-US" dirty="0">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Possible data</a:t>
                      </a:r>
                      <a:r>
                        <a:rPr lang="en-US" baseline="0" dirty="0" smtClean="0">
                          <a:latin typeface="CamingoDos Pro Cd Regular"/>
                          <a:cs typeface="CamingoDos Pro Cd Regular"/>
                        </a:rPr>
                        <a:t> change in production</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Service is responding</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r>
            </a:tbl>
          </a:graphicData>
        </a:graphic>
      </p:graphicFrame>
      <p:sp>
        <p:nvSpPr>
          <p:cNvPr id="2" name="Title 1"/>
          <p:cNvSpPr>
            <a:spLocks noGrp="1"/>
          </p:cNvSpPr>
          <p:nvPr>
            <p:ph type="title"/>
          </p:nvPr>
        </p:nvSpPr>
        <p:spPr/>
        <p:txBody>
          <a:bodyPr/>
          <a:lstStyle/>
          <a:p>
            <a:r>
              <a:rPr lang="en-US" dirty="0"/>
              <a:t>Where </a:t>
            </a:r>
            <a:r>
              <a:rPr lang="en-US" dirty="0" smtClean="0"/>
              <a:t>would you test this</a:t>
            </a:r>
            <a:r>
              <a:rPr lang="en-US" dirty="0"/>
              <a:t>?</a:t>
            </a:r>
          </a:p>
        </p:txBody>
      </p:sp>
    </p:spTree>
    <p:extLst>
      <p:ext uri="{BB962C8B-B14F-4D97-AF65-F5344CB8AC3E}">
        <p14:creationId xmlns:p14="http://schemas.microsoft.com/office/powerpoint/2010/main" val="411161064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t>
            </a:r>
            <a:r>
              <a:rPr lang="en-US" dirty="0" smtClean="0"/>
              <a:t>would you test this</a:t>
            </a:r>
            <a:r>
              <a:rPr lang="en-US" dirty="0"/>
              <a:t>?</a:t>
            </a:r>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16711"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End to end 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281368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Agile testing practices</a:t>
            </a:r>
            <a:endParaRPr lang="en-US" dirty="0"/>
          </a:p>
        </p:txBody>
      </p:sp>
      <p:sp>
        <p:nvSpPr>
          <p:cNvPr id="2" name="Content Placeholder 1"/>
          <p:cNvSpPr>
            <a:spLocks noGrp="1"/>
          </p:cNvSpPr>
          <p:nvPr>
            <p:ph idx="1"/>
          </p:nvPr>
        </p:nvSpPr>
        <p:spPr/>
        <p:txBody>
          <a:bodyPr>
            <a:normAutofit/>
          </a:bodyPr>
          <a:lstStyle/>
          <a:p>
            <a:r>
              <a:rPr lang="en-US" dirty="0" smtClean="0"/>
              <a:t>Just-in-time test strategy</a:t>
            </a:r>
            <a:endParaRPr lang="en-US" dirty="0"/>
          </a:p>
          <a:p>
            <a:r>
              <a:rPr lang="en-US" dirty="0"/>
              <a:t>Test </a:t>
            </a:r>
            <a:r>
              <a:rPr lang="en-US" dirty="0" smtClean="0"/>
              <a:t>early: move it forward in cycle</a:t>
            </a:r>
            <a:endParaRPr lang="en-US" dirty="0"/>
          </a:p>
          <a:p>
            <a:r>
              <a:rPr lang="en-US" dirty="0"/>
              <a:t>Automated </a:t>
            </a:r>
            <a:r>
              <a:rPr lang="en-US" dirty="0" smtClean="0"/>
              <a:t>testing</a:t>
            </a:r>
            <a:endParaRPr lang="en-US" dirty="0"/>
          </a:p>
          <a:p>
            <a:r>
              <a:rPr lang="en-US" dirty="0"/>
              <a:t>Acceptance test driven </a:t>
            </a:r>
            <a:r>
              <a:rPr lang="en-US" dirty="0" smtClean="0"/>
              <a:t>development</a:t>
            </a:r>
            <a:endParaRPr lang="en-US" dirty="0"/>
          </a:p>
          <a:p>
            <a:r>
              <a:rPr lang="en-US" dirty="0" smtClean="0"/>
              <a:t>Manual testing becomes exploratory testing</a:t>
            </a:r>
            <a:endParaRPr lang="en-US" dirty="0"/>
          </a:p>
          <a:p>
            <a:r>
              <a:rPr lang="en-US" dirty="0" smtClean="0"/>
              <a:t>“</a:t>
            </a:r>
            <a:r>
              <a:rPr lang="en-US" dirty="0" err="1" smtClean="0"/>
              <a:t>Rightweight</a:t>
            </a:r>
            <a:r>
              <a:rPr lang="en-US" dirty="0" smtClean="0"/>
              <a:t>” testing</a:t>
            </a:r>
            <a:endParaRPr lang="en-US" dirty="0"/>
          </a:p>
          <a:p>
            <a:endParaRPr lang="en-US" dirty="0"/>
          </a:p>
        </p:txBody>
      </p:sp>
    </p:spTree>
    <p:extLst>
      <p:ext uri="{BB962C8B-B14F-4D97-AF65-F5344CB8AC3E}">
        <p14:creationId xmlns:p14="http://schemas.microsoft.com/office/powerpoint/2010/main" val="212217463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r>
              <a:rPr lang="en-US" dirty="0" smtClean="0"/>
              <a:t>Practices: </a:t>
            </a:r>
            <a:r>
              <a:rPr lang="en-US" dirty="0"/>
              <a:t>Test early</a:t>
            </a:r>
          </a:p>
        </p:txBody>
      </p:sp>
      <p:sp>
        <p:nvSpPr>
          <p:cNvPr id="2" name="Content Placeholder 1"/>
          <p:cNvSpPr>
            <a:spLocks noGrp="1"/>
          </p:cNvSpPr>
          <p:nvPr>
            <p:ph idx="1"/>
          </p:nvPr>
        </p:nvSpPr>
        <p:spPr/>
        <p:txBody>
          <a:bodyPr>
            <a:normAutofit/>
          </a:bodyPr>
          <a:lstStyle/>
          <a:p>
            <a:r>
              <a:rPr lang="en-US" dirty="0" smtClean="0"/>
              <a:t>Story </a:t>
            </a:r>
            <a:r>
              <a:rPr lang="en-US" dirty="0"/>
              <a:t>card </a:t>
            </a:r>
            <a:r>
              <a:rPr lang="en-US" dirty="0" smtClean="0"/>
              <a:t>reviews</a:t>
            </a:r>
            <a:endParaRPr lang="en-US" dirty="0"/>
          </a:p>
          <a:p>
            <a:r>
              <a:rPr lang="en-US" dirty="0"/>
              <a:t>Acceptance </a:t>
            </a:r>
            <a:r>
              <a:rPr lang="en-US" dirty="0" smtClean="0"/>
              <a:t>tests</a:t>
            </a:r>
            <a:endParaRPr lang="en-US" dirty="0"/>
          </a:p>
          <a:p>
            <a:r>
              <a:rPr lang="en-US" dirty="0"/>
              <a:t>Functional </a:t>
            </a:r>
            <a:r>
              <a:rPr lang="en-US" dirty="0" smtClean="0"/>
              <a:t>tests</a:t>
            </a:r>
            <a:endParaRPr lang="en-US" dirty="0"/>
          </a:p>
          <a:p>
            <a:r>
              <a:rPr lang="en-US" dirty="0"/>
              <a:t>System integration </a:t>
            </a:r>
            <a:r>
              <a:rPr lang="en-US" dirty="0" smtClean="0"/>
              <a:t>tests</a:t>
            </a:r>
            <a:endParaRPr lang="en-US" dirty="0"/>
          </a:p>
          <a:p>
            <a:r>
              <a:rPr lang="en-US" dirty="0" smtClean="0"/>
              <a:t>Performance</a:t>
            </a:r>
            <a:endParaRPr lang="en-US" dirty="0"/>
          </a:p>
          <a:p>
            <a:r>
              <a:rPr lang="en-US" dirty="0"/>
              <a:t>Security</a:t>
            </a:r>
            <a:br>
              <a:rPr lang="en-US" dirty="0"/>
            </a:br>
            <a:endParaRPr lang="en-US" dirty="0"/>
          </a:p>
          <a:p>
            <a:endParaRPr lang="en-US" dirty="0"/>
          </a:p>
          <a:p>
            <a:endParaRPr lang="en-US" dirty="0"/>
          </a:p>
        </p:txBody>
      </p:sp>
    </p:spTree>
    <p:extLst>
      <p:ext uri="{BB962C8B-B14F-4D97-AF65-F5344CB8AC3E}">
        <p14:creationId xmlns:p14="http://schemas.microsoft.com/office/powerpoint/2010/main" val="312357919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High-level Test strategy</a:t>
            </a:r>
            <a:endParaRPr lang="en-US" dirty="0"/>
          </a:p>
        </p:txBody>
      </p:sp>
      <p:sp>
        <p:nvSpPr>
          <p:cNvPr id="4" name="Text Placeholder 3"/>
          <p:cNvSpPr>
            <a:spLocks noGrp="1"/>
          </p:cNvSpPr>
          <p:nvPr>
            <p:ph type="body" idx="1"/>
          </p:nvPr>
        </p:nvSpPr>
        <p:spPr/>
        <p:txBody>
          <a:bodyPr/>
          <a:lstStyle/>
          <a:p>
            <a:r>
              <a:rPr lang="en-US" dirty="0" smtClean="0"/>
              <a:t>Inception task 2</a:t>
            </a:r>
            <a:endParaRPr lang="en-US" dirty="0"/>
          </a:p>
        </p:txBody>
      </p:sp>
    </p:spTree>
    <p:extLst>
      <p:ext uri="{BB962C8B-B14F-4D97-AF65-F5344CB8AC3E}">
        <p14:creationId xmlns:p14="http://schemas.microsoft.com/office/powerpoint/2010/main" val="261904482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spcBef>
                <a:spcPts val="0"/>
              </a:spcBef>
              <a:defRPr/>
            </a:pPr>
            <a:r>
              <a:rPr lang="en-US" dirty="0" smtClean="0"/>
              <a:t>determine </a:t>
            </a:r>
            <a:r>
              <a:rPr lang="en-US" dirty="0"/>
              <a:t>how team will assess quality and progress</a:t>
            </a:r>
          </a:p>
        </p:txBody>
      </p:sp>
      <p:sp>
        <p:nvSpPr>
          <p:cNvPr id="4" name="Text Placeholder 3"/>
          <p:cNvSpPr>
            <a:spLocks noGrp="1"/>
          </p:cNvSpPr>
          <p:nvPr>
            <p:ph type="body" idx="1"/>
          </p:nvPr>
        </p:nvSpPr>
        <p:spPr/>
        <p:txBody>
          <a:bodyPr/>
          <a:lstStyle/>
          <a:p>
            <a:r>
              <a:rPr lang="en-US" dirty="0" smtClean="0"/>
              <a:t>Inception task 3</a:t>
            </a:r>
            <a:endParaRPr lang="en-US" dirty="0"/>
          </a:p>
        </p:txBody>
      </p:sp>
    </p:spTree>
    <p:extLst>
      <p:ext uri="{BB962C8B-B14F-4D97-AF65-F5344CB8AC3E}">
        <p14:creationId xmlns:p14="http://schemas.microsoft.com/office/powerpoint/2010/main" val="34372111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Principles of agile metrics</a:t>
            </a:r>
            <a:endParaRPr lang="en-US" dirty="0"/>
          </a:p>
        </p:txBody>
      </p:sp>
      <p:sp>
        <p:nvSpPr>
          <p:cNvPr id="5" name="Content Placeholder 4"/>
          <p:cNvSpPr>
            <a:spLocks noGrp="1"/>
          </p:cNvSpPr>
          <p:nvPr>
            <p:ph idx="1"/>
          </p:nvPr>
        </p:nvSpPr>
        <p:spPr/>
        <p:txBody>
          <a:bodyPr>
            <a:normAutofit fontScale="85000" lnSpcReduction="10000"/>
          </a:bodyPr>
          <a:lstStyle/>
          <a:p>
            <a:r>
              <a:rPr lang="en-US" dirty="0" smtClean="0"/>
              <a:t>Foster transparency, honesty and trust</a:t>
            </a:r>
          </a:p>
          <a:p>
            <a:r>
              <a:rPr lang="en-US" dirty="0" smtClean="0"/>
              <a:t>Means to the end of improvement</a:t>
            </a:r>
          </a:p>
          <a:p>
            <a:r>
              <a:rPr lang="en-US" dirty="0" smtClean="0"/>
              <a:t>Use to compare team to itself and not to others</a:t>
            </a:r>
          </a:p>
          <a:p>
            <a:r>
              <a:rPr lang="en-US" dirty="0" smtClean="0"/>
              <a:t>Use “for a season” to address </a:t>
            </a:r>
            <a:r>
              <a:rPr lang="en-US" dirty="0"/>
              <a:t>specific </a:t>
            </a:r>
            <a:r>
              <a:rPr lang="en-US" dirty="0" smtClean="0"/>
              <a:t>problems</a:t>
            </a:r>
          </a:p>
          <a:p>
            <a:r>
              <a:rPr lang="en-US" dirty="0" smtClean="0"/>
              <a:t>“Of </a:t>
            </a:r>
            <a:r>
              <a:rPr lang="en-US" dirty="0"/>
              <a:t>the </a:t>
            </a:r>
            <a:r>
              <a:rPr lang="en-US" dirty="0" smtClean="0"/>
              <a:t>team, </a:t>
            </a:r>
            <a:r>
              <a:rPr lang="en-US" dirty="0"/>
              <a:t>by the </a:t>
            </a:r>
            <a:r>
              <a:rPr lang="en-US" dirty="0" smtClean="0"/>
              <a:t>team, </a:t>
            </a:r>
            <a:r>
              <a:rPr lang="en-US" dirty="0"/>
              <a:t>for the </a:t>
            </a:r>
            <a:r>
              <a:rPr lang="en-US" dirty="0" smtClean="0"/>
              <a:t>team”</a:t>
            </a:r>
          </a:p>
          <a:p>
            <a:r>
              <a:rPr lang="en-US" dirty="0" smtClean="0"/>
              <a:t>Measure team, not individuals</a:t>
            </a:r>
          </a:p>
          <a:p>
            <a:r>
              <a:rPr lang="en-US" dirty="0" smtClean="0"/>
              <a:t>Big and visible</a:t>
            </a:r>
          </a:p>
          <a:p>
            <a:r>
              <a:rPr lang="en-US" dirty="0" smtClean="0"/>
              <a:t>Low cost</a:t>
            </a:r>
          </a:p>
        </p:txBody>
      </p:sp>
    </p:spTree>
    <p:extLst>
      <p:ext uri="{BB962C8B-B14F-4D97-AF65-F5344CB8AC3E}">
        <p14:creationId xmlns:p14="http://schemas.microsoft.com/office/powerpoint/2010/main" val="217313956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6020218"/>
              </p:ext>
            </p:extLst>
          </p:nvPr>
        </p:nvGraphicFramePr>
        <p:xfrm>
          <a:off x="457200" y="1600200"/>
          <a:ext cx="8229600" cy="3754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Questions</a:t>
                      </a:r>
                      <a:r>
                        <a:rPr lang="en-US" baseline="0" dirty="0" smtClean="0"/>
                        <a:t> to ask</a:t>
                      </a:r>
                      <a:endParaRPr lang="en-US" dirty="0"/>
                    </a:p>
                  </a:txBody>
                  <a:tcPr/>
                </a:tc>
                <a:tc>
                  <a:txBody>
                    <a:bodyPr/>
                    <a:lstStyle/>
                    <a:p>
                      <a:r>
                        <a:rPr lang="en-US" dirty="0" smtClean="0"/>
                        <a:t>Example</a:t>
                      </a:r>
                      <a:r>
                        <a:rPr lang="en-US" baseline="0" dirty="0" smtClean="0"/>
                        <a:t> a</a:t>
                      </a:r>
                      <a:r>
                        <a:rPr lang="en-US" dirty="0" smtClean="0"/>
                        <a:t>reas to track</a:t>
                      </a:r>
                      <a:endParaRPr lang="en-US" dirty="0"/>
                    </a:p>
                  </a:txBody>
                  <a:tcPr/>
                </a:tc>
              </a:tr>
              <a:tr h="370840">
                <a:tc>
                  <a:txBody>
                    <a:bodyPr/>
                    <a:lstStyle/>
                    <a:p>
                      <a:r>
                        <a:rPr lang="en-US" dirty="0" smtClean="0"/>
                        <a:t>What is the quality of our product?</a:t>
                      </a:r>
                    </a:p>
                    <a:p>
                      <a:r>
                        <a:rPr lang="en-US" dirty="0" smtClean="0"/>
                        <a:t>What is the quality of our process?</a:t>
                      </a:r>
                    </a:p>
                    <a:p>
                      <a:r>
                        <a:rPr lang="en-US" dirty="0" smtClean="0"/>
                        <a:t>What is our progress?</a:t>
                      </a:r>
                    </a:p>
                    <a:p>
                      <a:r>
                        <a:rPr lang="en-US" dirty="0" smtClean="0"/>
                        <a:t>How good is our testing?</a:t>
                      </a:r>
                    </a:p>
                    <a:p>
                      <a:r>
                        <a:rPr lang="en-US" dirty="0" smtClean="0"/>
                        <a:t>What is our truck/lottery</a:t>
                      </a:r>
                      <a:r>
                        <a:rPr lang="en-US" baseline="0" dirty="0" smtClean="0"/>
                        <a:t> number?</a:t>
                      </a:r>
                    </a:p>
                    <a:p>
                      <a:r>
                        <a:rPr lang="en-US" baseline="0" dirty="0" smtClean="0"/>
                        <a:t>Where are most of our defects appearing?</a:t>
                      </a:r>
                    </a:p>
                    <a:p>
                      <a:r>
                        <a:rPr lang="en-US" baseline="0" dirty="0" smtClean="0"/>
                        <a:t>Are we going too fast? Slow?</a:t>
                      </a:r>
                    </a:p>
                    <a:p>
                      <a:r>
                        <a:rPr lang="en-US" baseline="0" dirty="0" smtClean="0"/>
                        <a:t>Where are our bottlenecks</a:t>
                      </a:r>
                      <a:endParaRPr lang="en-US" dirty="0" smtClean="0"/>
                    </a:p>
                  </a:txBody>
                  <a:tcPr/>
                </a:tc>
                <a:tc>
                  <a:txBody>
                    <a:bodyPr/>
                    <a:lstStyle/>
                    <a:p>
                      <a:r>
                        <a:rPr lang="en-US" dirty="0" smtClean="0"/>
                        <a:t>Build</a:t>
                      </a:r>
                      <a:r>
                        <a:rPr lang="en-US" baseline="0" dirty="0" smtClean="0"/>
                        <a:t> performance (time, too many red builds, long-running builds)</a:t>
                      </a:r>
                      <a:endParaRPr lang="en-US" dirty="0" smtClean="0"/>
                    </a:p>
                    <a:p>
                      <a:r>
                        <a:rPr lang="en-US" dirty="0" smtClean="0"/>
                        <a:t>Stories rejected at showcase</a:t>
                      </a:r>
                    </a:p>
                    <a:p>
                      <a:r>
                        <a:rPr lang="en-US" dirty="0" err="1" smtClean="0"/>
                        <a:t>Burndown</a:t>
                      </a:r>
                      <a:r>
                        <a:rPr lang="en-US" dirty="0" smtClean="0"/>
                        <a:t>/burnup line</a:t>
                      </a:r>
                    </a:p>
                    <a:p>
                      <a:r>
                        <a:rPr lang="en-US" dirty="0" smtClean="0"/>
                        <a:t>Code coverage</a:t>
                      </a:r>
                    </a:p>
                    <a:p>
                      <a:r>
                        <a:rPr lang="en-US" dirty="0" smtClean="0"/>
                        <a:t>Pairing habits</a:t>
                      </a:r>
                      <a:endParaRPr lang="en-US" baseline="0" dirty="0" smtClean="0"/>
                    </a:p>
                    <a:p>
                      <a:r>
                        <a:rPr lang="en-US" baseline="0" dirty="0" smtClean="0"/>
                        <a:t>Velocity consistency</a:t>
                      </a:r>
                    </a:p>
                    <a:p>
                      <a:r>
                        <a:rPr lang="en-US" baseline="0" dirty="0" smtClean="0"/>
                        <a:t>Needless interruptions (non-story work)</a:t>
                      </a:r>
                    </a:p>
                    <a:p>
                      <a:r>
                        <a:rPr lang="en-US" baseline="0" dirty="0" smtClean="0"/>
                        <a:t>Cumulative flow, Cycle time</a:t>
                      </a:r>
                    </a:p>
                    <a:p>
                      <a:r>
                        <a:rPr lang="en-US" baseline="0" dirty="0" smtClean="0"/>
                        <a:t>Work in progress</a:t>
                      </a:r>
                    </a:p>
                    <a:p>
                      <a:r>
                        <a:rPr lang="en-US" baseline="0" dirty="0" smtClean="0"/>
                        <a:t>Defects in production</a:t>
                      </a:r>
                    </a:p>
                    <a:p>
                      <a:r>
                        <a:rPr lang="en-US" baseline="0" dirty="0" smtClean="0"/>
                        <a:t>Running tested features</a:t>
                      </a:r>
                    </a:p>
                  </a:txBody>
                  <a:tcPr/>
                </a:tc>
              </a:tr>
            </a:tbl>
          </a:graphicData>
        </a:graphic>
      </p:graphicFrame>
    </p:spTree>
    <p:extLst>
      <p:ext uri="{BB962C8B-B14F-4D97-AF65-F5344CB8AC3E}">
        <p14:creationId xmlns:p14="http://schemas.microsoft.com/office/powerpoint/2010/main" val="17985381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a:t>
            </a:r>
            <a:r>
              <a:rPr lang="en-US" dirty="0"/>
              <a:t>p</a:t>
            </a:r>
            <a:r>
              <a:rPr lang="en-US" dirty="0" smtClean="0"/>
              <a:t>roject” plan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23998184"/>
              </p:ext>
            </p:extLst>
          </p:nvPr>
        </p:nvGraphicFramePr>
        <p:xfrm>
          <a:off x="1524000" y="1563073"/>
          <a:ext cx="6096000" cy="4032906"/>
        </p:xfrm>
        <a:graphic>
          <a:graphicData uri="http://schemas.openxmlformats.org/drawingml/2006/table">
            <a:tbl>
              <a:tblPr firstRow="1">
                <a:tableStyleId>{69C7853C-536D-4A76-A0AE-DD22124D55A5}</a:tableStyleId>
              </a:tblPr>
              <a:tblGrid>
                <a:gridCol w="2032000"/>
                <a:gridCol w="2032000"/>
                <a:gridCol w="2032000"/>
              </a:tblGrid>
              <a:tr h="527707">
                <a:tc>
                  <a:txBody>
                    <a:bodyPr/>
                    <a:lstStyle/>
                    <a:p>
                      <a:pPr algn="ctr"/>
                      <a:r>
                        <a:rPr lang="en-US" dirty="0" smtClean="0"/>
                        <a:t>Day 1</a:t>
                      </a:r>
                      <a:endParaRPr lang="en-US" dirty="0"/>
                    </a:p>
                  </a:txBody>
                  <a:tcPr/>
                </a:tc>
                <a:tc>
                  <a:txBody>
                    <a:bodyPr/>
                    <a:lstStyle/>
                    <a:p>
                      <a:pPr algn="ctr"/>
                      <a:r>
                        <a:rPr lang="en-US" dirty="0" smtClean="0"/>
                        <a:t>Day 2</a:t>
                      </a:r>
                      <a:endParaRPr lang="en-US" dirty="0"/>
                    </a:p>
                  </a:txBody>
                  <a:tcPr/>
                </a:tc>
                <a:tc>
                  <a:txBody>
                    <a:bodyPr/>
                    <a:lstStyle/>
                    <a:p>
                      <a:pPr algn="ctr"/>
                      <a:r>
                        <a:rPr lang="en-US" dirty="0" smtClean="0"/>
                        <a:t>Day 3</a:t>
                      </a:r>
                      <a:endParaRPr lang="en-US" dirty="0"/>
                    </a:p>
                  </a:txBody>
                  <a:tcPr/>
                </a:tc>
              </a:tr>
              <a:tr h="3252985">
                <a:tc>
                  <a:txBody>
                    <a:bodyPr/>
                    <a:lstStyle/>
                    <a:p>
                      <a:pPr marL="0" lvl="1" indent="0"/>
                      <a:r>
                        <a:rPr lang="en-US" sz="1600" dirty="0" smtClean="0"/>
                        <a:t>Introduction</a:t>
                      </a:r>
                    </a:p>
                    <a:p>
                      <a:pPr marL="0" lvl="1" indent="0"/>
                      <a:endParaRPr lang="en-US" sz="1600" dirty="0" smtClean="0"/>
                    </a:p>
                    <a:p>
                      <a:pPr marL="0" lvl="1" indent="0"/>
                      <a:r>
                        <a:rPr lang="en-US" sz="1600" dirty="0" smtClean="0"/>
                        <a:t>Review and overview</a:t>
                      </a:r>
                    </a:p>
                    <a:p>
                      <a:pPr marL="0" lvl="1" indent="0"/>
                      <a:endParaRPr lang="en-US" sz="1600" dirty="0" smtClean="0"/>
                    </a:p>
                    <a:p>
                      <a:pPr marL="0" lvl="1" indent="0"/>
                      <a:r>
                        <a:rPr lang="en-US" sz="1600" dirty="0" smtClean="0"/>
                        <a:t>Project inception</a:t>
                      </a:r>
                    </a:p>
                    <a:p>
                      <a:pPr marL="285750" lvl="1" indent="-285750">
                        <a:buFont typeface="Arial"/>
                        <a:buChar char="•"/>
                      </a:pPr>
                      <a:r>
                        <a:rPr lang="en-US" sz="1600" dirty="0" smtClean="0"/>
                        <a:t>Write stories</a:t>
                      </a:r>
                    </a:p>
                    <a:p>
                      <a:pPr marL="285750" lvl="1" indent="-285750">
                        <a:buFont typeface="Arial"/>
                        <a:buChar char="•"/>
                      </a:pPr>
                      <a:r>
                        <a:rPr lang="en-US" sz="1600" dirty="0" smtClean="0"/>
                        <a:t>Assessing quality and progress</a:t>
                      </a:r>
                    </a:p>
                    <a:p>
                      <a:pPr marL="285750" lvl="1" indent="-285750">
                        <a:buFont typeface="Arial"/>
                        <a:buChar char="•"/>
                      </a:pPr>
                      <a:r>
                        <a:rPr lang="en-US" sz="1600" dirty="0" smtClean="0"/>
                        <a:t>High-level testing strategy with team</a:t>
                      </a:r>
                    </a:p>
                    <a:p>
                      <a:pPr marL="285750" lvl="1" indent="-285750">
                        <a:buFont typeface="Arial"/>
                        <a:buChar char="•"/>
                      </a:pPr>
                      <a:r>
                        <a:rPr lang="en-US" sz="1600" dirty="0" smtClean="0"/>
                        <a:t>Release plan</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Initiation/Iteration 0</a:t>
                      </a:r>
                    </a:p>
                    <a:p>
                      <a:pPr marL="285750" lvl="1" indent="-285750">
                        <a:buFont typeface="Arial"/>
                        <a:buChar char="•"/>
                      </a:pPr>
                      <a:r>
                        <a:rPr lang="en-US" sz="1600" dirty="0" smtClean="0"/>
                        <a:t>“Done” for stories, iterations</a:t>
                      </a:r>
                    </a:p>
                    <a:p>
                      <a:pPr marL="285750" lvl="1" indent="-285750">
                        <a:buFont typeface="Arial"/>
                        <a:buChar char="•"/>
                      </a:pPr>
                      <a:r>
                        <a:rPr lang="en-US" sz="1600" dirty="0" smtClean="0"/>
                        <a:t>Get familiar with technology</a:t>
                      </a:r>
                    </a:p>
                    <a:p>
                      <a:pPr marL="285750" lvl="1" indent="-285750">
                        <a:buFont typeface="Arial"/>
                        <a:buChar char="•"/>
                      </a:pPr>
                      <a:r>
                        <a:rPr lang="en-US" sz="1600" dirty="0" smtClean="0"/>
                        <a:t>Plan for iteration 1</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1</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How and why we automate</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Acceptance-test-driven development</a:t>
                      </a:r>
                    </a:p>
                    <a:p>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a:t>
                      </a:r>
                      <a:r>
                        <a:rPr lang="en-US" sz="1600" baseline="0" dirty="0" smtClean="0"/>
                        <a:t> 1 (continued)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2</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Learn automation practices and patterns </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Learn and do exploratory testing</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Wrapup</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Parking</a:t>
                      </a:r>
                      <a:r>
                        <a:rPr lang="en-US" sz="1600" baseline="0" dirty="0" smtClean="0"/>
                        <a:t> lot review</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baseline="0" dirty="0" smtClean="0"/>
                        <a:t>Retrospective</a:t>
                      </a:r>
                      <a:endParaRPr lang="en-US" sz="1600" dirty="0" smtClean="0"/>
                    </a:p>
                    <a:p>
                      <a:endParaRPr lang="en-US" sz="1600" dirty="0"/>
                    </a:p>
                  </a:txBody>
                  <a:tcPr/>
                </a:tc>
              </a:tr>
            </a:tbl>
          </a:graphicData>
        </a:graphic>
      </p:graphicFrame>
    </p:spTree>
    <p:extLst>
      <p:ext uri="{BB962C8B-B14F-4D97-AF65-F5344CB8AC3E}">
        <p14:creationId xmlns:p14="http://schemas.microsoft.com/office/powerpoint/2010/main" val="385072908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Pairamid</a:t>
            </a:r>
            <a:r>
              <a:rPr lang="en-US" dirty="0" smtClean="0"/>
              <a:t>/Pairing chart</a:t>
            </a:r>
            <a:endParaRPr lang="en-US" dirty="0"/>
          </a:p>
        </p:txBody>
      </p:sp>
      <p:sp>
        <p:nvSpPr>
          <p:cNvPr id="6" name="Content Placeholder 5"/>
          <p:cNvSpPr>
            <a:spLocks noGrp="1"/>
          </p:cNvSpPr>
          <p:nvPr>
            <p:ph idx="1"/>
          </p:nvPr>
        </p:nvSpPr>
        <p:spPr/>
        <p:txBody>
          <a:bodyPr/>
          <a:lstStyle/>
          <a:p>
            <a:endParaRPr lang="en-US"/>
          </a:p>
        </p:txBody>
      </p:sp>
      <p:pic>
        <p:nvPicPr>
          <p:cNvPr id="2" name="Picture 1" descr="pairamid20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76400"/>
            <a:ext cx="6753068" cy="4038600"/>
          </a:xfrm>
          <a:prstGeom prst="rect">
            <a:avLst/>
          </a:prstGeom>
        </p:spPr>
      </p:pic>
    </p:spTree>
    <p:extLst>
      <p:ext uri="{BB962C8B-B14F-4D97-AF65-F5344CB8AC3E}">
        <p14:creationId xmlns:p14="http://schemas.microsoft.com/office/powerpoint/2010/main" val="1271363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Make your own metric</a:t>
            </a:r>
            <a:endParaRPr lang="en-US" dirty="0"/>
          </a:p>
        </p:txBody>
      </p:sp>
      <p:sp>
        <p:nvSpPr>
          <p:cNvPr id="5" name="Text Placeholder 4"/>
          <p:cNvSpPr>
            <a:spLocks noGrp="1"/>
          </p:cNvSpPr>
          <p:nvPr>
            <p:ph type="body" idx="1"/>
          </p:nvPr>
        </p:nvSpPr>
        <p:spPr/>
        <p:txBody>
          <a:bodyPr/>
          <a:lstStyle/>
          <a:p>
            <a:r>
              <a:rPr lang="en-US" dirty="0" smtClean="0"/>
              <a:t>What kind of behavior do we want to encourage?</a:t>
            </a:r>
            <a:endParaRPr lang="en-US" dirty="0"/>
          </a:p>
        </p:txBody>
      </p:sp>
    </p:spTree>
    <p:extLst>
      <p:ext uri="{BB962C8B-B14F-4D97-AF65-F5344CB8AC3E}">
        <p14:creationId xmlns:p14="http://schemas.microsoft.com/office/powerpoint/2010/main" val="130116810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Defects</a:t>
            </a:r>
            <a:endParaRPr lang="en-US" dirty="0"/>
          </a:p>
        </p:txBody>
      </p:sp>
      <p:sp>
        <p:nvSpPr>
          <p:cNvPr id="2" name="Content Placeholder 1"/>
          <p:cNvSpPr>
            <a:spLocks noGrp="1"/>
          </p:cNvSpPr>
          <p:nvPr>
            <p:ph idx="1"/>
          </p:nvPr>
        </p:nvSpPr>
        <p:spPr/>
        <p:txBody>
          <a:bodyPr/>
          <a:lstStyle/>
          <a:p>
            <a:pPr marL="338121" indent="-338121">
              <a:spcBef>
                <a:spcPts val="703"/>
              </a:spcBef>
              <a:defRPr/>
            </a:pPr>
            <a:r>
              <a:rPr lang="en-US" dirty="0"/>
              <a:t>Stories within iteration don’t have defects but are merely done or not done</a:t>
            </a:r>
          </a:p>
          <a:p>
            <a:pPr marL="338121" indent="-338121">
              <a:spcBef>
                <a:spcPts val="703"/>
              </a:spcBef>
              <a:defRPr/>
            </a:pPr>
            <a:r>
              <a:rPr lang="en-US" dirty="0"/>
              <a:t>Defect fixing is not a parallel stream of work, but part of the main development backlog</a:t>
            </a:r>
          </a:p>
          <a:p>
            <a:pPr marL="338121" indent="-338121">
              <a:spcBef>
                <a:spcPts val="703"/>
              </a:spcBef>
              <a:defRPr/>
            </a:pPr>
            <a:r>
              <a:rPr lang="en-US" dirty="0"/>
              <a:t>Defects are treated like stories (prioritized and have acceptance criteria)</a:t>
            </a:r>
            <a:r>
              <a:rPr lang="en-US" dirty="0" smtClean="0"/>
              <a:t>.</a:t>
            </a:r>
            <a:endParaRPr lang="en-US" dirty="0"/>
          </a:p>
        </p:txBody>
      </p:sp>
    </p:spTree>
    <p:extLst>
      <p:ext uri="{BB962C8B-B14F-4D97-AF65-F5344CB8AC3E}">
        <p14:creationId xmlns:p14="http://schemas.microsoft.com/office/powerpoint/2010/main" val="352121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13004800"/>
              <a:gd name="connsiteY0" fmla="*/ 9753600 h 9753600"/>
              <a:gd name="connsiteX1" fmla="*/ 13004800 w 13004800"/>
              <a:gd name="connsiteY1" fmla="*/ 9753600 h 9753600"/>
              <a:gd name="connsiteX2" fmla="*/ 13004800 w 13004800"/>
              <a:gd name="connsiteY2" fmla="*/ 0 h 9753600"/>
              <a:gd name="connsiteX3" fmla="*/ 0 w 13004800"/>
              <a:gd name="connsiteY3" fmla="*/ 0 h 9753600"/>
              <a:gd name="connsiteX4" fmla="*/ 0 w 13004800"/>
              <a:gd name="connsiteY4" fmla="*/ 9753600 h 9753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004800" h="9753600">
                <a:moveTo>
                  <a:pt x="0" y="9753600"/>
                </a:moveTo>
                <a:lnTo>
                  <a:pt x="13004800" y="9753600"/>
                </a:lnTo>
                <a:lnTo>
                  <a:pt x="13004800" y="0"/>
                </a:lnTo>
                <a:lnTo>
                  <a:pt x="0" y="0"/>
                </a:lnTo>
                <a:lnTo>
                  <a:pt x="0" y="97536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endParaRPr lang="zh-CN" altLang="en-US"/>
          </a:p>
        </p:txBody>
      </p:sp>
      <p:sp>
        <p:nvSpPr>
          <p:cNvPr id="3" name="Freeform 3"/>
          <p:cNvSpPr/>
          <p:nvPr/>
        </p:nvSpPr>
        <p:spPr>
          <a:xfrm>
            <a:off x="0" y="0"/>
            <a:ext cx="9144000" cy="6858000"/>
          </a:xfrm>
          <a:custGeom>
            <a:avLst/>
            <a:gdLst>
              <a:gd name="connsiteX0" fmla="*/ 0 w 13004800"/>
              <a:gd name="connsiteY0" fmla="*/ 9753600 h 9753600"/>
              <a:gd name="connsiteX1" fmla="*/ 13004800 w 13004800"/>
              <a:gd name="connsiteY1" fmla="*/ 9753600 h 9753600"/>
              <a:gd name="connsiteX2" fmla="*/ 13004800 w 13004800"/>
              <a:gd name="connsiteY2" fmla="*/ 0 h 9753600"/>
              <a:gd name="connsiteX3" fmla="*/ 0 w 13004800"/>
              <a:gd name="connsiteY3" fmla="*/ 0 h 9753600"/>
              <a:gd name="connsiteX4" fmla="*/ 0 w 13004800"/>
              <a:gd name="connsiteY4" fmla="*/ 9753600 h 9753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004800" h="9753600">
                <a:moveTo>
                  <a:pt x="0" y="9753600"/>
                </a:moveTo>
                <a:lnTo>
                  <a:pt x="13004800" y="9753600"/>
                </a:lnTo>
                <a:lnTo>
                  <a:pt x="13004800" y="0"/>
                </a:lnTo>
                <a:lnTo>
                  <a:pt x="0" y="0"/>
                </a:lnTo>
                <a:lnTo>
                  <a:pt x="0" y="97536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0" y="-39076"/>
            <a:ext cx="9144000" cy="6858000"/>
          </a:xfrm>
          <a:prstGeom prst="rect">
            <a:avLst/>
          </a:prstGeom>
          <a:noFill/>
        </p:spPr>
      </p:pic>
    </p:spTree>
    <p:extLst>
      <p:ext uri="{BB962C8B-B14F-4D97-AF65-F5344CB8AC3E}">
        <p14:creationId xmlns:p14="http://schemas.microsoft.com/office/powerpoint/2010/main" val="1291849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Content Placeholder 2"/>
          <p:cNvSpPr>
            <a:spLocks noGrp="1"/>
          </p:cNvSpPr>
          <p:nvPr>
            <p:ph idx="1"/>
          </p:nvPr>
        </p:nvSpPr>
        <p:spPr/>
        <p:txBody>
          <a:bodyPr>
            <a:normAutofit lnSpcReduction="10000"/>
          </a:bodyPr>
          <a:lstStyle/>
          <a:p>
            <a:r>
              <a:rPr lang="en-US" dirty="0"/>
              <a:t>How agile QA and testing differs from other </a:t>
            </a:r>
            <a:r>
              <a:rPr lang="en-US" dirty="0" smtClean="0"/>
              <a:t>approaches</a:t>
            </a:r>
          </a:p>
          <a:p>
            <a:r>
              <a:rPr lang="en-US" dirty="0" smtClean="0"/>
              <a:t>How to develop an agile test strategy</a:t>
            </a:r>
            <a:endParaRPr lang="en-US" dirty="0"/>
          </a:p>
          <a:p>
            <a:r>
              <a:rPr lang="en-US" dirty="0" smtClean="0"/>
              <a:t>How to write valuable user stories and acceptance criteria</a:t>
            </a:r>
            <a:endParaRPr lang="en-US" dirty="0"/>
          </a:p>
          <a:p>
            <a:r>
              <a:rPr lang="en-US" dirty="0" smtClean="0"/>
              <a:t>Testing </a:t>
            </a:r>
            <a:r>
              <a:rPr lang="en-US" dirty="0"/>
              <a:t>practices that work well in </a:t>
            </a:r>
            <a:r>
              <a:rPr lang="en-US" dirty="0" smtClean="0"/>
              <a:t>agile projects</a:t>
            </a:r>
            <a:endParaRPr lang="en-US" dirty="0"/>
          </a:p>
          <a:p>
            <a:r>
              <a:rPr lang="en-US" dirty="0" smtClean="0"/>
              <a:t>How to automate tests</a:t>
            </a:r>
          </a:p>
          <a:p>
            <a:endParaRPr lang="en-US" dirty="0"/>
          </a:p>
          <a:p>
            <a:endParaRPr lang="en-US" dirty="0"/>
          </a:p>
        </p:txBody>
      </p:sp>
    </p:spTree>
    <p:extLst>
      <p:ext uri="{BB962C8B-B14F-4D97-AF65-F5344CB8AC3E}">
        <p14:creationId xmlns:p14="http://schemas.microsoft.com/office/powerpoint/2010/main" val="48241698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start…</a:t>
            </a:r>
            <a:endParaRPr lang="en-US" dirty="0"/>
          </a:p>
        </p:txBody>
      </p:sp>
      <p:sp>
        <p:nvSpPr>
          <p:cNvPr id="3" name="Content Placeholder 2"/>
          <p:cNvSpPr>
            <a:spLocks noGrp="1"/>
          </p:cNvSpPr>
          <p:nvPr>
            <p:ph idx="1"/>
          </p:nvPr>
        </p:nvSpPr>
        <p:spPr/>
        <p:txBody>
          <a:bodyPr>
            <a:normAutofit/>
          </a:bodyPr>
          <a:lstStyle/>
          <a:p>
            <a:r>
              <a:rPr lang="en-US" dirty="0" smtClean="0"/>
              <a:t>Find a partner, so we have some mix of experience – we call this pairing</a:t>
            </a:r>
          </a:p>
          <a:p>
            <a:r>
              <a:rPr lang="en-US" dirty="0" smtClean="0"/>
              <a:t>Take an index card – write “What We Know” on top</a:t>
            </a:r>
          </a:p>
          <a:p>
            <a:r>
              <a:rPr lang="en-US" dirty="0" smtClean="0"/>
              <a:t>You have 5 minutes for this</a:t>
            </a:r>
          </a:p>
        </p:txBody>
      </p:sp>
    </p:spTree>
    <p:extLst>
      <p:ext uri="{BB962C8B-B14F-4D97-AF65-F5344CB8AC3E}">
        <p14:creationId xmlns:p14="http://schemas.microsoft.com/office/powerpoint/2010/main" val="1044443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agile knowledge?</a:t>
            </a:r>
            <a:endParaRPr lang="en-US" dirty="0"/>
          </a:p>
        </p:txBody>
      </p:sp>
      <p:sp>
        <p:nvSpPr>
          <p:cNvPr id="6" name="TextBox 5"/>
          <p:cNvSpPr txBox="1"/>
          <p:nvPr/>
        </p:nvSpPr>
        <p:spPr>
          <a:xfrm rot="16200000">
            <a:off x="-634712" y="3297807"/>
            <a:ext cx="2971800" cy="584776"/>
          </a:xfrm>
          <a:prstGeom prst="rect">
            <a:avLst/>
          </a:prstGeom>
          <a:noFill/>
        </p:spPr>
        <p:txBody>
          <a:bodyPr wrap="square" rtlCol="0">
            <a:spAutoFit/>
          </a:bodyPr>
          <a:lstStyle/>
          <a:p>
            <a:r>
              <a:rPr lang="en-US" sz="3200" dirty="0" smtClean="0"/>
              <a:t>No knowledge</a:t>
            </a:r>
            <a:endParaRPr lang="en-US" sz="3200" dirty="0"/>
          </a:p>
        </p:txBody>
      </p:sp>
      <p:sp>
        <p:nvSpPr>
          <p:cNvPr id="7" name="TextBox 6"/>
          <p:cNvSpPr txBox="1"/>
          <p:nvPr/>
        </p:nvSpPr>
        <p:spPr>
          <a:xfrm rot="5400000">
            <a:off x="6319356" y="3111184"/>
            <a:ext cx="2911227" cy="1077218"/>
          </a:xfrm>
          <a:prstGeom prst="rect">
            <a:avLst/>
          </a:prstGeom>
          <a:noFill/>
        </p:spPr>
        <p:txBody>
          <a:bodyPr wrap="square" rtlCol="0">
            <a:spAutoFit/>
          </a:bodyPr>
          <a:lstStyle/>
          <a:p>
            <a:r>
              <a:rPr lang="en-US" sz="3200" dirty="0" smtClean="0"/>
              <a:t>Highly Knowledgeable</a:t>
            </a:r>
            <a:endParaRPr lang="en-US" sz="3200" dirty="0"/>
          </a:p>
        </p:txBody>
      </p:sp>
      <p:sp>
        <p:nvSpPr>
          <p:cNvPr id="10" name="Rectangle 9"/>
          <p:cNvSpPr/>
          <p:nvPr/>
        </p:nvSpPr>
        <p:spPr>
          <a:xfrm>
            <a:off x="1268046" y="1690077"/>
            <a:ext cx="5791200" cy="3888154"/>
          </a:xfrm>
          <a:prstGeom prst="rect">
            <a:avLst/>
          </a:prstGeom>
          <a:solidFill>
            <a:srgbClr val="CCFFCC"/>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urved Down Arrow 10"/>
          <p:cNvSpPr/>
          <p:nvPr/>
        </p:nvSpPr>
        <p:spPr>
          <a:xfrm>
            <a:off x="1647093" y="2362200"/>
            <a:ext cx="4953000" cy="1981200"/>
          </a:xfrm>
          <a:prstGeom prst="curvedDownArrow">
            <a:avLst/>
          </a:prstGeom>
          <a:solidFill>
            <a:srgbClr val="4D90F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3657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w_manifes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729"/>
            <a:ext cx="9677400" cy="6912429"/>
          </a:xfrm>
          <a:prstGeom prst="rect">
            <a:avLst/>
          </a:prstGeom>
        </p:spPr>
      </p:pic>
    </p:spTree>
    <p:extLst>
      <p:ext uri="{BB962C8B-B14F-4D97-AF65-F5344CB8AC3E}">
        <p14:creationId xmlns:p14="http://schemas.microsoft.com/office/powerpoint/2010/main" val="295453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4879</TotalTime>
  <Words>3823</Words>
  <Application>Microsoft Macintosh PowerPoint</Application>
  <PresentationFormat>On-screen Show (4:3)</PresentationFormat>
  <Paragraphs>734</Paragraphs>
  <Slides>53</Slides>
  <Notes>41</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Agile QA Practices</vt:lpstr>
      <vt:lpstr>Introductions</vt:lpstr>
      <vt:lpstr>Team agreements</vt:lpstr>
      <vt:lpstr>Why are we here?</vt:lpstr>
      <vt:lpstr>Course “project” plan</vt:lpstr>
      <vt:lpstr>What you will learn</vt:lpstr>
      <vt:lpstr>To start…</vt:lpstr>
      <vt:lpstr>How much agile knowledge?</vt:lpstr>
      <vt:lpstr>PowerPoint Presentation</vt:lpstr>
      <vt:lpstr>Agile project lifecycle</vt:lpstr>
      <vt:lpstr>Team Composition</vt:lpstr>
      <vt:lpstr>Team activities by role</vt:lpstr>
      <vt:lpstr>Agile practices</vt:lpstr>
      <vt:lpstr>Practices that benefit the QA</vt:lpstr>
      <vt:lpstr>The agile QA manifesto</vt:lpstr>
      <vt:lpstr>The agile QA manifesto</vt:lpstr>
      <vt:lpstr>How do the Agile values relate to QA?</vt:lpstr>
      <vt:lpstr>Crispin and Gregory’s tester’s bill of rights</vt:lpstr>
      <vt:lpstr>Empathy mapping</vt:lpstr>
      <vt:lpstr>PowerPoint Presentation</vt:lpstr>
      <vt:lpstr>Inception</vt:lpstr>
      <vt:lpstr>Communication is not always Clear</vt:lpstr>
      <vt:lpstr>A Shared Understanding</vt:lpstr>
      <vt:lpstr>Mental Models</vt:lpstr>
      <vt:lpstr>Convergence</vt:lpstr>
      <vt:lpstr>Shared understanding</vt:lpstr>
      <vt:lpstr>Goals of inception</vt:lpstr>
      <vt:lpstr>Roadmap</vt:lpstr>
      <vt:lpstr>Deliverables – The Plan</vt:lpstr>
      <vt:lpstr>The project</vt:lpstr>
      <vt:lpstr>Product features</vt:lpstr>
      <vt:lpstr>Create Master story list</vt:lpstr>
      <vt:lpstr>User Stories</vt:lpstr>
      <vt:lpstr>Review: Story structure</vt:lpstr>
      <vt:lpstr>Rethinking the role of Agile QA</vt:lpstr>
      <vt:lpstr>Motivation behind agile testing</vt:lpstr>
      <vt:lpstr>Testing strategy</vt:lpstr>
      <vt:lpstr>Building a testing pyramid</vt:lpstr>
      <vt:lpstr>Alister Scott’s testing anti-pattern</vt:lpstr>
      <vt:lpstr>Testing pyramid: Example</vt:lpstr>
      <vt:lpstr>Where would you test this?</vt:lpstr>
      <vt:lpstr>Where would you test this?</vt:lpstr>
      <vt:lpstr>Where would you test this?</vt:lpstr>
      <vt:lpstr>Agile testing practices</vt:lpstr>
      <vt:lpstr>Testing Practices: Test early</vt:lpstr>
      <vt:lpstr>High-level Test strategy</vt:lpstr>
      <vt:lpstr>determine how team will assess quality and progress</vt:lpstr>
      <vt:lpstr>Principles of agile metrics</vt:lpstr>
      <vt:lpstr>Questions to ask</vt:lpstr>
      <vt:lpstr>Pairamid/Pairing chart</vt:lpstr>
      <vt:lpstr>Make your own metric</vt:lpstr>
      <vt:lpstr>Defects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 Bekes</dc:creator>
  <cp:lastModifiedBy>Rohit Maurya</cp:lastModifiedBy>
  <cp:revision>211</cp:revision>
  <cp:lastPrinted>2012-12-04T04:19:01Z</cp:lastPrinted>
  <dcterms:created xsi:type="dcterms:W3CDTF">2011-05-16T18:07:00Z</dcterms:created>
  <dcterms:modified xsi:type="dcterms:W3CDTF">2012-12-10T04:18:16Z</dcterms:modified>
</cp:coreProperties>
</file>